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20"/>
  </p:notesMasterIdLst>
  <p:sldIdLst>
    <p:sldId id="373" r:id="rId2"/>
    <p:sldId id="382" r:id="rId3"/>
    <p:sldId id="399" r:id="rId4"/>
    <p:sldId id="394" r:id="rId5"/>
    <p:sldId id="395" r:id="rId6"/>
    <p:sldId id="396" r:id="rId7"/>
    <p:sldId id="400" r:id="rId8"/>
    <p:sldId id="383" r:id="rId9"/>
    <p:sldId id="384" r:id="rId10"/>
    <p:sldId id="386" r:id="rId11"/>
    <p:sldId id="401" r:id="rId12"/>
    <p:sldId id="388" r:id="rId13"/>
    <p:sldId id="397" r:id="rId14"/>
    <p:sldId id="389" r:id="rId15"/>
    <p:sldId id="391" r:id="rId16"/>
    <p:sldId id="392" r:id="rId17"/>
    <p:sldId id="364" r:id="rId18"/>
    <p:sldId id="3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235"/>
    <a:srgbClr val="F57C22"/>
    <a:srgbClr val="00B0F0"/>
    <a:srgbClr val="48A67E"/>
    <a:srgbClr val="058A03"/>
    <a:srgbClr val="F47C24"/>
    <a:srgbClr val="D9D9D9"/>
    <a:srgbClr val="BFBFBF"/>
    <a:srgbClr val="00206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9" autoAdjust="0"/>
    <p:restoredTop sz="81361"/>
  </p:normalViewPr>
  <p:slideViewPr>
    <p:cSldViewPr snapToGrid="0">
      <p:cViewPr varScale="1">
        <p:scale>
          <a:sx n="103" d="100"/>
          <a:sy n="103" d="100"/>
        </p:scale>
        <p:origin x="11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29868737-3E29-4944-B75E-30BDD493E00B}" type="datetimeFigureOut">
              <a:rPr lang="en-US"/>
              <a:t>8/7/20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CA472-7F2E-4E76-B936-E2F0FA71052E}" type="slidenum">
              <a:rPr lang="en-US"/>
              <a:t>‹#›</a:t>
            </a:fld>
            <a:endParaRPr lang="en-US"/>
          </a:p>
        </p:txBody>
      </p:sp>
    </p:spTree>
    <p:extLst>
      <p:ext uri="{BB962C8B-B14F-4D97-AF65-F5344CB8AC3E}">
        <p14:creationId xmlns:p14="http://schemas.microsoft.com/office/powerpoint/2010/main" val="69749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snowflake.com/en/sql-reference/sql/create-file-format.html"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snowflake.com/en/sql-reference/sql/copy-into-table.html"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snowflake.com/en/sql-reference/sql/copy-into-table.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snowflake.com/product"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www.snowflake.com/product/architectur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waretestingfundamentals.com/white-box-testing/"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oftwaretestingfundamentals.com/integration-testing/" TargetMode="External"/><Relationship Id="rId4" Type="http://schemas.openxmlformats.org/officeDocument/2006/relationships/hyperlink" Target="http://softwaretestingfundamentals.com/software-testing-level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snowflake.com/en/user-guide/security-encryption.htm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ocs.snowflake.com/en/user-guide/security-column.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European_Economic_Area" TargetMode="External"/><Relationship Id="rId13" Type="http://schemas.openxmlformats.org/officeDocument/2006/relationships/hyperlink" Target="https://leginfo.legislature.ca.gov/faces/billTextClient.xhtml?bill_id=201720180AB375" TargetMode="External"/><Relationship Id="rId3" Type="http://schemas.openxmlformats.org/officeDocument/2006/relationships/hyperlink" Target="https://eur-lex.europa.eu/eli/reg/2016/679/oj" TargetMode="External"/><Relationship Id="rId7" Type="http://schemas.openxmlformats.org/officeDocument/2006/relationships/hyperlink" Target="https://en.wikipedia.org/wiki/European_Union" TargetMode="External"/><Relationship Id="rId12" Type="http://schemas.openxmlformats.org/officeDocument/2006/relationships/hyperlink" Target="https://en.wikipedia.org/wiki/Data_Protection_Directive"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Data_protection" TargetMode="External"/><Relationship Id="rId11" Type="http://schemas.openxmlformats.org/officeDocument/2006/relationships/hyperlink" Target="https://en.wikipedia.org/wiki/General_Data_Protection_Regulation#cite_note-1" TargetMode="External"/><Relationship Id="rId5" Type="http://schemas.openxmlformats.org/officeDocument/2006/relationships/hyperlink" Target="https://en.wikipedia.org/wiki/EU_law" TargetMode="External"/><Relationship Id="rId15" Type="http://schemas.openxmlformats.org/officeDocument/2006/relationships/hyperlink" Target="https://community.snowflake.com/s/article/Agile-Data-Warehouse-Development" TargetMode="External"/><Relationship Id="rId10" Type="http://schemas.openxmlformats.org/officeDocument/2006/relationships/hyperlink" Target="https://en.wikipedia.org/wiki/International_business" TargetMode="External"/><Relationship Id="rId4" Type="http://schemas.openxmlformats.org/officeDocument/2006/relationships/hyperlink" Target="https://en.wikipedia.org/wiki/Regulation_(European_Union)" TargetMode="External"/><Relationship Id="rId9" Type="http://schemas.openxmlformats.org/officeDocument/2006/relationships/hyperlink" Target="https://en.wikipedia.org/wiki/Personal_data" TargetMode="External"/><Relationship Id="rId14" Type="http://schemas.openxmlformats.org/officeDocument/2006/relationships/hyperlink" Target="https://leginfo.legislature.ca.gov/faces/codes_displaySection.xhtml?lawCode=CIV&amp;sectionNum=1798.82"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4372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use</a:t>
            </a:r>
            <a:r>
              <a:rPr lang="en-US" dirty="0"/>
              <a:t> </a:t>
            </a:r>
            <a:r>
              <a:rPr lang="en-US" sz="1200" b="0" kern="1200" dirty="0">
                <a:solidFill>
                  <a:schemeClr val="tx1"/>
                </a:solidFill>
                <a:effectLst/>
                <a:latin typeface="+mn-lt"/>
                <a:ea typeface="+mn-ea"/>
                <a:cs typeface="+mn-cs"/>
              </a:rPr>
              <a:t>role</a:t>
            </a:r>
            <a:r>
              <a:rPr lang="en-US" dirty="0"/>
              <a:t> </a:t>
            </a:r>
            <a:r>
              <a:rPr lang="en-US" sz="1200" b="0" kern="1200" dirty="0" err="1">
                <a:solidFill>
                  <a:schemeClr val="tx1"/>
                </a:solidFill>
                <a:effectLst/>
                <a:latin typeface="+mn-lt"/>
                <a:ea typeface="+mn-ea"/>
                <a:cs typeface="+mn-cs"/>
              </a:rPr>
              <a:t>accountadmin</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create</a:t>
            </a:r>
            <a:r>
              <a:rPr lang="en-US" dirty="0"/>
              <a:t> </a:t>
            </a:r>
            <a:r>
              <a:rPr lang="en-US" sz="1200" b="0" kern="1200" dirty="0">
                <a:solidFill>
                  <a:schemeClr val="tx1"/>
                </a:solidFill>
                <a:effectLst/>
                <a:latin typeface="+mn-lt"/>
                <a:ea typeface="+mn-ea"/>
                <a:cs typeface="+mn-cs"/>
              </a:rPr>
              <a:t>or</a:t>
            </a:r>
            <a:r>
              <a:rPr lang="en-US" dirty="0"/>
              <a:t> </a:t>
            </a:r>
            <a:r>
              <a:rPr lang="en-US" sz="1200" b="0" kern="1200" dirty="0">
                <a:solidFill>
                  <a:schemeClr val="tx1"/>
                </a:solidFill>
                <a:effectLst/>
                <a:latin typeface="+mn-lt"/>
                <a:ea typeface="+mn-ea"/>
                <a:cs typeface="+mn-cs"/>
              </a:rPr>
              <a:t>replace</a:t>
            </a:r>
            <a:r>
              <a:rPr lang="en-US" dirty="0"/>
              <a:t> </a:t>
            </a:r>
            <a:r>
              <a:rPr lang="en-US" sz="1200" b="0" kern="1200" dirty="0">
                <a:solidFill>
                  <a:schemeClr val="tx1"/>
                </a:solidFill>
                <a:effectLst/>
                <a:latin typeface="+mn-lt"/>
                <a:ea typeface="+mn-ea"/>
                <a:cs typeface="+mn-cs"/>
              </a:rPr>
              <a:t>resource</a:t>
            </a:r>
            <a:r>
              <a:rPr lang="en-US" dirty="0"/>
              <a:t> </a:t>
            </a:r>
            <a:r>
              <a:rPr lang="en-US" sz="1200" b="0" kern="1200" dirty="0">
                <a:solidFill>
                  <a:schemeClr val="tx1"/>
                </a:solidFill>
                <a:effectLst/>
                <a:latin typeface="+mn-lt"/>
                <a:ea typeface="+mn-ea"/>
                <a:cs typeface="+mn-cs"/>
              </a:rPr>
              <a:t>monitor</a:t>
            </a:r>
            <a:r>
              <a:rPr lang="en-US" dirty="0"/>
              <a:t> </a:t>
            </a:r>
            <a:r>
              <a:rPr lang="en-US" sz="1200" b="0" kern="1200" dirty="0">
                <a:solidFill>
                  <a:schemeClr val="tx1"/>
                </a:solidFill>
                <a:effectLst/>
                <a:latin typeface="+mn-lt"/>
                <a:ea typeface="+mn-ea"/>
                <a:cs typeface="+mn-cs"/>
              </a:rPr>
              <a:t>limit1</a:t>
            </a:r>
            <a:r>
              <a:rPr lang="en-US" dirty="0"/>
              <a:t> </a:t>
            </a:r>
            <a:r>
              <a:rPr lang="en-US" sz="1200" b="0" kern="1200" dirty="0">
                <a:solidFill>
                  <a:schemeClr val="tx1"/>
                </a:solidFill>
                <a:effectLst/>
                <a:latin typeface="+mn-lt"/>
                <a:ea typeface="+mn-ea"/>
                <a:cs typeface="+mn-cs"/>
              </a:rPr>
              <a:t>with</a:t>
            </a:r>
            <a:r>
              <a:rPr lang="en-US" dirty="0"/>
              <a:t> </a:t>
            </a:r>
            <a:r>
              <a:rPr lang="en-US" sz="1200" b="0" kern="1200" dirty="0" err="1">
                <a:solidFill>
                  <a:schemeClr val="tx1"/>
                </a:solidFill>
                <a:effectLst/>
                <a:latin typeface="+mn-lt"/>
                <a:ea typeface="+mn-ea"/>
                <a:cs typeface="+mn-cs"/>
              </a:rPr>
              <a:t>credit_quota</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1000</a:t>
            </a:r>
            <a:r>
              <a:rPr lang="en-US" dirty="0"/>
              <a:t> </a:t>
            </a:r>
            <a:r>
              <a:rPr lang="en-US" sz="1200" b="0" kern="1200" dirty="0">
                <a:solidFill>
                  <a:schemeClr val="tx1"/>
                </a:solidFill>
                <a:effectLst/>
                <a:latin typeface="+mn-lt"/>
                <a:ea typeface="+mn-ea"/>
                <a:cs typeface="+mn-cs"/>
              </a:rPr>
              <a:t>triggers</a:t>
            </a:r>
            <a:r>
              <a:rPr lang="en-US" dirty="0"/>
              <a:t> </a:t>
            </a:r>
            <a:r>
              <a:rPr lang="en-US" sz="1200" b="0" kern="1200" dirty="0">
                <a:solidFill>
                  <a:schemeClr val="tx1"/>
                </a:solidFill>
                <a:effectLst/>
                <a:latin typeface="+mn-lt"/>
                <a:ea typeface="+mn-ea"/>
                <a:cs typeface="+mn-cs"/>
              </a:rPr>
              <a:t>on</a:t>
            </a:r>
            <a:r>
              <a:rPr lang="en-US" dirty="0"/>
              <a:t> </a:t>
            </a:r>
            <a:r>
              <a:rPr lang="en-US" sz="1200" b="0" kern="1200" dirty="0">
                <a:solidFill>
                  <a:schemeClr val="tx1"/>
                </a:solidFill>
                <a:effectLst/>
                <a:latin typeface="+mn-lt"/>
                <a:ea typeface="+mn-ea"/>
                <a:cs typeface="+mn-cs"/>
              </a:rPr>
              <a:t>50</a:t>
            </a:r>
            <a:r>
              <a:rPr lang="en-US" dirty="0"/>
              <a:t> </a:t>
            </a:r>
            <a:r>
              <a:rPr lang="en-US" sz="1200" b="0" kern="1200" dirty="0">
                <a:solidFill>
                  <a:schemeClr val="tx1"/>
                </a:solidFill>
                <a:effectLst/>
                <a:latin typeface="+mn-lt"/>
                <a:ea typeface="+mn-ea"/>
                <a:cs typeface="+mn-cs"/>
              </a:rPr>
              <a:t>percent</a:t>
            </a:r>
            <a:r>
              <a:rPr lang="en-US" dirty="0"/>
              <a:t> </a:t>
            </a:r>
            <a:r>
              <a:rPr lang="en-US" sz="1200" b="0" kern="1200" dirty="0">
                <a:solidFill>
                  <a:schemeClr val="tx1"/>
                </a:solidFill>
                <a:effectLst/>
                <a:latin typeface="+mn-lt"/>
                <a:ea typeface="+mn-ea"/>
                <a:cs typeface="+mn-cs"/>
              </a:rPr>
              <a:t>do</a:t>
            </a:r>
            <a:r>
              <a:rPr lang="en-US" dirty="0"/>
              <a:t> </a:t>
            </a:r>
            <a:r>
              <a:rPr lang="en-US" sz="1200" b="0" kern="1200" dirty="0">
                <a:solidFill>
                  <a:schemeClr val="tx1"/>
                </a:solidFill>
                <a:effectLst/>
                <a:latin typeface="+mn-lt"/>
                <a:ea typeface="+mn-ea"/>
                <a:cs typeface="+mn-cs"/>
              </a:rPr>
              <a:t>notify</a:t>
            </a:r>
            <a:r>
              <a:rPr lang="en-US" dirty="0"/>
              <a:t> </a:t>
            </a:r>
            <a:r>
              <a:rPr lang="en-US" sz="1200" b="0" kern="1200" dirty="0">
                <a:solidFill>
                  <a:schemeClr val="tx1"/>
                </a:solidFill>
                <a:effectLst/>
                <a:latin typeface="+mn-lt"/>
                <a:ea typeface="+mn-ea"/>
                <a:cs typeface="+mn-cs"/>
              </a:rPr>
              <a:t>on</a:t>
            </a:r>
            <a:r>
              <a:rPr lang="en-US" dirty="0"/>
              <a:t> </a:t>
            </a:r>
            <a:r>
              <a:rPr lang="en-US" sz="1200" b="0" kern="1200" dirty="0">
                <a:solidFill>
                  <a:schemeClr val="tx1"/>
                </a:solidFill>
                <a:effectLst/>
                <a:latin typeface="+mn-lt"/>
                <a:ea typeface="+mn-ea"/>
                <a:cs typeface="+mn-cs"/>
              </a:rPr>
              <a:t>75</a:t>
            </a:r>
            <a:r>
              <a:rPr lang="en-US" dirty="0"/>
              <a:t> </a:t>
            </a:r>
            <a:r>
              <a:rPr lang="en-US" sz="1200" b="0" kern="1200" dirty="0">
                <a:solidFill>
                  <a:schemeClr val="tx1"/>
                </a:solidFill>
                <a:effectLst/>
                <a:latin typeface="+mn-lt"/>
                <a:ea typeface="+mn-ea"/>
                <a:cs typeface="+mn-cs"/>
              </a:rPr>
              <a:t>percent</a:t>
            </a:r>
            <a:r>
              <a:rPr lang="en-US" dirty="0"/>
              <a:t> </a:t>
            </a:r>
            <a:r>
              <a:rPr lang="en-US" sz="1200" b="0" kern="1200" dirty="0">
                <a:solidFill>
                  <a:schemeClr val="tx1"/>
                </a:solidFill>
                <a:effectLst/>
                <a:latin typeface="+mn-lt"/>
                <a:ea typeface="+mn-ea"/>
                <a:cs typeface="+mn-cs"/>
              </a:rPr>
              <a:t>do</a:t>
            </a:r>
            <a:r>
              <a:rPr lang="en-US" dirty="0"/>
              <a:t> </a:t>
            </a:r>
            <a:r>
              <a:rPr lang="en-US" sz="1200" b="0" kern="1200" dirty="0">
                <a:solidFill>
                  <a:schemeClr val="tx1"/>
                </a:solidFill>
                <a:effectLst/>
                <a:latin typeface="+mn-lt"/>
                <a:ea typeface="+mn-ea"/>
                <a:cs typeface="+mn-cs"/>
              </a:rPr>
              <a:t>notify</a:t>
            </a:r>
            <a:r>
              <a:rPr lang="en-US" dirty="0"/>
              <a:t> </a:t>
            </a:r>
            <a:r>
              <a:rPr lang="en-US" sz="1200" b="0" kern="1200" dirty="0">
                <a:solidFill>
                  <a:schemeClr val="tx1"/>
                </a:solidFill>
                <a:effectLst/>
                <a:latin typeface="+mn-lt"/>
                <a:ea typeface="+mn-ea"/>
                <a:cs typeface="+mn-cs"/>
              </a:rPr>
              <a:t>on</a:t>
            </a:r>
            <a:r>
              <a:rPr lang="en-US" dirty="0"/>
              <a:t> </a:t>
            </a:r>
            <a:r>
              <a:rPr lang="en-US" sz="1200" b="0" kern="1200" dirty="0">
                <a:solidFill>
                  <a:schemeClr val="tx1"/>
                </a:solidFill>
                <a:effectLst/>
                <a:latin typeface="+mn-lt"/>
                <a:ea typeface="+mn-ea"/>
                <a:cs typeface="+mn-cs"/>
              </a:rPr>
              <a:t>100</a:t>
            </a:r>
            <a:r>
              <a:rPr lang="en-US" dirty="0"/>
              <a:t> </a:t>
            </a:r>
            <a:r>
              <a:rPr lang="en-US" sz="1200" b="0" kern="1200" dirty="0">
                <a:solidFill>
                  <a:schemeClr val="tx1"/>
                </a:solidFill>
                <a:effectLst/>
                <a:latin typeface="+mn-lt"/>
                <a:ea typeface="+mn-ea"/>
                <a:cs typeface="+mn-cs"/>
              </a:rPr>
              <a:t>percent</a:t>
            </a:r>
            <a:r>
              <a:rPr lang="en-US" dirty="0"/>
              <a:t> </a:t>
            </a:r>
            <a:r>
              <a:rPr lang="en-US" sz="1200" b="0" kern="1200" dirty="0">
                <a:solidFill>
                  <a:schemeClr val="tx1"/>
                </a:solidFill>
                <a:effectLst/>
                <a:latin typeface="+mn-lt"/>
                <a:ea typeface="+mn-ea"/>
                <a:cs typeface="+mn-cs"/>
              </a:rPr>
              <a:t>do</a:t>
            </a:r>
            <a:r>
              <a:rPr lang="en-US" dirty="0"/>
              <a:t> </a:t>
            </a:r>
            <a:r>
              <a:rPr lang="en-US" sz="1200" b="0" kern="1200" dirty="0">
                <a:solidFill>
                  <a:schemeClr val="tx1"/>
                </a:solidFill>
                <a:effectLst/>
                <a:latin typeface="+mn-lt"/>
                <a:ea typeface="+mn-ea"/>
                <a:cs typeface="+mn-cs"/>
              </a:rPr>
              <a:t>suspend</a:t>
            </a:r>
            <a:r>
              <a:rPr lang="en-US" dirty="0"/>
              <a:t> </a:t>
            </a:r>
            <a:r>
              <a:rPr lang="en-US" sz="1200" b="0" kern="1200" dirty="0">
                <a:solidFill>
                  <a:schemeClr val="tx1"/>
                </a:solidFill>
                <a:effectLst/>
                <a:latin typeface="+mn-lt"/>
                <a:ea typeface="+mn-ea"/>
                <a:cs typeface="+mn-cs"/>
              </a:rPr>
              <a:t>on</a:t>
            </a:r>
            <a:r>
              <a:rPr lang="en-US" dirty="0"/>
              <a:t> </a:t>
            </a:r>
            <a:r>
              <a:rPr lang="en-US" sz="1200" b="0" kern="1200" dirty="0">
                <a:solidFill>
                  <a:schemeClr val="tx1"/>
                </a:solidFill>
                <a:effectLst/>
                <a:latin typeface="+mn-lt"/>
                <a:ea typeface="+mn-ea"/>
                <a:cs typeface="+mn-cs"/>
              </a:rPr>
              <a:t>110</a:t>
            </a:r>
            <a:r>
              <a:rPr lang="en-US" dirty="0"/>
              <a:t> </a:t>
            </a:r>
            <a:r>
              <a:rPr lang="en-US" sz="1200" b="0" kern="1200" dirty="0">
                <a:solidFill>
                  <a:schemeClr val="tx1"/>
                </a:solidFill>
                <a:effectLst/>
                <a:latin typeface="+mn-lt"/>
                <a:ea typeface="+mn-ea"/>
                <a:cs typeface="+mn-cs"/>
              </a:rPr>
              <a:t>percent</a:t>
            </a:r>
            <a:r>
              <a:rPr lang="en-US" dirty="0"/>
              <a:t> </a:t>
            </a:r>
            <a:r>
              <a:rPr lang="en-US" sz="1200" b="0" kern="1200" dirty="0">
                <a:solidFill>
                  <a:schemeClr val="tx1"/>
                </a:solidFill>
                <a:effectLst/>
                <a:latin typeface="+mn-lt"/>
                <a:ea typeface="+mn-ea"/>
                <a:cs typeface="+mn-cs"/>
              </a:rPr>
              <a:t>do</a:t>
            </a:r>
            <a:r>
              <a:rPr lang="en-US" dirty="0"/>
              <a:t> </a:t>
            </a:r>
            <a:r>
              <a:rPr lang="en-US" sz="1200" b="0" kern="1200" dirty="0" err="1">
                <a:solidFill>
                  <a:schemeClr val="tx1"/>
                </a:solidFill>
                <a:effectLst/>
                <a:latin typeface="+mn-lt"/>
                <a:ea typeface="+mn-ea"/>
                <a:cs typeface="+mn-cs"/>
              </a:rPr>
              <a:t>suspend_immediate</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alter</a:t>
            </a:r>
            <a:r>
              <a:rPr lang="en-US" dirty="0"/>
              <a:t> </a:t>
            </a:r>
            <a:r>
              <a:rPr lang="en-US" sz="1200" b="0" kern="1200" dirty="0">
                <a:solidFill>
                  <a:schemeClr val="tx1"/>
                </a:solidFill>
                <a:effectLst/>
                <a:latin typeface="+mn-lt"/>
                <a:ea typeface="+mn-ea"/>
                <a:cs typeface="+mn-cs"/>
              </a:rPr>
              <a:t>warehouse</a:t>
            </a:r>
            <a:r>
              <a:rPr lang="en-US" dirty="0"/>
              <a:t> </a:t>
            </a:r>
            <a:r>
              <a:rPr lang="en-US" sz="1200" b="0" kern="1200" dirty="0">
                <a:solidFill>
                  <a:schemeClr val="tx1"/>
                </a:solidFill>
                <a:effectLst/>
                <a:latin typeface="+mn-lt"/>
                <a:ea typeface="+mn-ea"/>
                <a:cs typeface="+mn-cs"/>
              </a:rPr>
              <a:t>wh1</a:t>
            </a:r>
            <a:r>
              <a:rPr lang="en-US" dirty="0"/>
              <a:t> </a:t>
            </a:r>
            <a:r>
              <a:rPr lang="en-US" sz="1200" b="0" kern="1200" dirty="0">
                <a:solidFill>
                  <a:schemeClr val="tx1"/>
                </a:solidFill>
                <a:effectLst/>
                <a:latin typeface="+mn-lt"/>
                <a:ea typeface="+mn-ea"/>
                <a:cs typeface="+mn-cs"/>
              </a:rPr>
              <a:t>set</a:t>
            </a:r>
            <a:r>
              <a:rPr lang="en-US" dirty="0"/>
              <a:t> </a:t>
            </a:r>
            <a:r>
              <a:rPr lang="en-US" sz="1200" b="0" kern="1200" dirty="0" err="1">
                <a:solidFill>
                  <a:schemeClr val="tx1"/>
                </a:solidFill>
                <a:effectLst/>
                <a:latin typeface="+mn-lt"/>
                <a:ea typeface="+mn-ea"/>
                <a:cs typeface="+mn-cs"/>
              </a:rPr>
              <a:t>resource_monitor</a:t>
            </a:r>
            <a:r>
              <a:rPr lang="en-US" dirty="0"/>
              <a:t> </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limit1</a:t>
            </a:r>
            <a:r>
              <a:rPr lang="en-US" sz="120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STATEMENT_TIMEOUT_IN_SECONDS</a:t>
            </a:r>
          </a:p>
          <a:p>
            <a:r>
              <a:rPr lang="en-US" dirty="0" err="1"/>
              <a:t>Type</a:t>
            </a:r>
            <a:r>
              <a:rPr lang="en-US" b="0" dirty="0" err="1">
                <a:effectLst/>
              </a:rPr>
              <a:t>Session</a:t>
            </a:r>
            <a:r>
              <a:rPr lang="en-US" b="0" dirty="0">
                <a:effectLst/>
              </a:rPr>
              <a:t> </a:t>
            </a:r>
            <a:r>
              <a:rPr lang="en-US" b="1" i="1" dirty="0">
                <a:effectLst/>
              </a:rPr>
              <a:t>and</a:t>
            </a:r>
            <a:r>
              <a:rPr lang="en-US" b="0" dirty="0">
                <a:effectLst/>
              </a:rPr>
              <a:t> Object (for warehouses)</a:t>
            </a:r>
          </a:p>
          <a:p>
            <a:r>
              <a:rPr lang="en-US" b="0" dirty="0">
                <a:effectLst/>
              </a:rPr>
              <a:t>Can be set for Account » User » Session; can also be set for individual warehouses</a:t>
            </a:r>
          </a:p>
          <a:p>
            <a:r>
              <a:rPr lang="en-US" dirty="0"/>
              <a:t>Data </a:t>
            </a:r>
            <a:r>
              <a:rPr lang="en-US" dirty="0" err="1"/>
              <a:t>Type</a:t>
            </a:r>
            <a:r>
              <a:rPr lang="en-US" b="0" dirty="0" err="1">
                <a:effectLst/>
              </a:rPr>
              <a:t>Number</a:t>
            </a:r>
            <a:endParaRPr lang="en-US" b="0" dirty="0">
              <a:effectLst/>
            </a:endParaRPr>
          </a:p>
          <a:p>
            <a:r>
              <a:rPr lang="en-US" dirty="0" err="1"/>
              <a:t>Description</a:t>
            </a:r>
            <a:r>
              <a:rPr lang="en-US" b="0" dirty="0" err="1">
                <a:effectLst/>
              </a:rPr>
              <a:t>Amount</a:t>
            </a:r>
            <a:r>
              <a:rPr lang="en-US" b="0" dirty="0">
                <a:effectLst/>
              </a:rPr>
              <a:t> of time, in seconds, after which a running SQL statement (query, DDL, DML, etc.) is canceled by the system.</a:t>
            </a:r>
          </a:p>
          <a:p>
            <a:r>
              <a:rPr lang="en-US" b="0" dirty="0">
                <a:effectLst/>
              </a:rPr>
              <a:t>The parameter can be set within the session hierarchy. It can also be set for an individual warehouse to control the runtime for all SQL statements processed by the warehouse. When the parameter is set for both a warehouse and a session, the </a:t>
            </a:r>
            <a:r>
              <a:rPr lang="en-US" b="1" i="1" dirty="0">
                <a:effectLst/>
              </a:rPr>
              <a:t>lowest</a:t>
            </a:r>
            <a:r>
              <a:rPr lang="en-US" b="0" dirty="0">
                <a:effectLst/>
              </a:rPr>
              <a:t> non-zero value is enforced. For example:</a:t>
            </a:r>
          </a:p>
          <a:p>
            <a:r>
              <a:rPr lang="en-US" b="0" dirty="0">
                <a:effectLst/>
              </a:rPr>
              <a:t>A warehouse has a timeout of 1000 seconds.</a:t>
            </a:r>
          </a:p>
          <a:p>
            <a:r>
              <a:rPr lang="en-US" b="0" dirty="0">
                <a:effectLst/>
              </a:rPr>
              <a:t>The timeout for the session is set to 500 seconds.</a:t>
            </a:r>
          </a:p>
          <a:p>
            <a:r>
              <a:rPr lang="en-US" b="0" dirty="0">
                <a:effectLst/>
              </a:rPr>
              <a:t>The session timeout takes precedence (i.e. any statement submitted in the session is canceled after running for longer than 500 seconds).</a:t>
            </a:r>
          </a:p>
          <a:p>
            <a:r>
              <a:rPr lang="en-US" dirty="0"/>
              <a:t>Values</a:t>
            </a:r>
            <a:r>
              <a:rPr lang="en-US" b="0" dirty="0">
                <a:effectLst/>
              </a:rPr>
              <a:t>0 to 604800 (i.e. 7 days) — a value of 0 specifies that the maximum timeout value is enforced.</a:t>
            </a:r>
          </a:p>
          <a:p>
            <a:r>
              <a:rPr lang="en-US" dirty="0"/>
              <a:t>Default</a:t>
            </a:r>
            <a:r>
              <a:rPr lang="en-US" b="0" dirty="0">
                <a:effectLst/>
              </a:rPr>
              <a:t>172800 (i.e. 2 days)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1704304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Automatic clustering </a:t>
            </a:r>
          </a:p>
          <a:p>
            <a:r>
              <a:rPr lang="en-US" sz="1200" b="0" i="0" kern="1200" dirty="0">
                <a:solidFill>
                  <a:schemeClr val="tx1"/>
                </a:solidFill>
                <a:effectLst/>
                <a:latin typeface="+mn-lt"/>
                <a:ea typeface="+mn-ea"/>
                <a:cs typeface="+mn-cs"/>
              </a:rPr>
              <a:t>No need to run manual operations to re-cluster data.</a:t>
            </a:r>
          </a:p>
          <a:p>
            <a:r>
              <a:rPr lang="en-US" sz="1200" b="0" i="0" kern="1200" dirty="0">
                <a:solidFill>
                  <a:schemeClr val="tx1"/>
                </a:solidFill>
                <a:effectLst/>
                <a:latin typeface="+mn-lt"/>
                <a:ea typeface="+mn-ea"/>
                <a:cs typeface="+mn-cs"/>
              </a:rPr>
              <a:t>Incremental clustering as new data arrives or a larger amount of data is modified.</a:t>
            </a:r>
          </a:p>
          <a:p>
            <a:r>
              <a:rPr lang="en-US" sz="1200" b="0" i="0" kern="1200" dirty="0">
                <a:solidFill>
                  <a:schemeClr val="tx1"/>
                </a:solidFill>
                <a:effectLst/>
                <a:latin typeface="+mn-lt"/>
                <a:ea typeface="+mn-ea"/>
                <a:cs typeface="+mn-cs"/>
              </a:rPr>
              <a:t>ETL pipelines consisting of DML operations (INSERT, DELETE, UPDATE, MERGE) can run concurrently and are not blocked.</a:t>
            </a:r>
          </a:p>
          <a:p>
            <a:r>
              <a:rPr lang="en-US" sz="1200" b="0" i="0" kern="1200" dirty="0">
                <a:solidFill>
                  <a:schemeClr val="tx1"/>
                </a:solidFill>
                <a:effectLst/>
                <a:latin typeface="+mn-lt"/>
                <a:ea typeface="+mn-ea"/>
                <a:cs typeface="+mn-cs"/>
              </a:rPr>
              <a:t>Users can resume and suspend automatic clustering on a per table basis, and are billed by the second for only the compute resources used.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Vacuuming is a post load resort of the data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Materialized views </a:t>
            </a:r>
          </a:p>
          <a:p>
            <a:r>
              <a:rPr lang="en-US" sz="1200" b="0" i="0" kern="1200" dirty="0">
                <a:solidFill>
                  <a:schemeClr val="tx1"/>
                </a:solidFill>
                <a:effectLst/>
                <a:latin typeface="+mn-lt"/>
                <a:ea typeface="+mn-ea"/>
                <a:cs typeface="+mn-cs"/>
              </a:rPr>
              <a:t>Materializing single table aggregations.  </a:t>
            </a:r>
          </a:p>
          <a:p>
            <a:r>
              <a:rPr lang="en-US" sz="1200" b="0" i="0" kern="1200" dirty="0">
                <a:solidFill>
                  <a:schemeClr val="tx1"/>
                </a:solidFill>
                <a:effectLst/>
                <a:latin typeface="+mn-lt"/>
                <a:ea typeface="+mn-ea"/>
                <a:cs typeface="+mn-cs"/>
              </a:rPr>
              <a:t>Materializing query results and analysis against semi-structured data, using flatten or approximate queries (sampling).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Scalable compute service </a:t>
            </a:r>
          </a:p>
          <a:p>
            <a:r>
              <a:rPr lang="en-US" sz="1200" b="0" i="0" kern="1200" dirty="0">
                <a:solidFill>
                  <a:schemeClr val="tx1"/>
                </a:solidFill>
                <a:effectLst/>
                <a:latin typeface="+mn-lt"/>
                <a:ea typeface="+mn-ea"/>
                <a:cs typeface="+mn-cs"/>
              </a:rPr>
              <a:t>In case of the background clustering, the compute service continuously monitors the clustering quality of all registered clustered tables. It starts with the most </a:t>
            </a:r>
            <a:r>
              <a:rPr lang="en-US" sz="1200" b="0" i="0" kern="1200" dirty="0" err="1">
                <a:solidFill>
                  <a:schemeClr val="tx1"/>
                </a:solidFill>
                <a:effectLst/>
                <a:latin typeface="+mn-lt"/>
                <a:ea typeface="+mn-ea"/>
                <a:cs typeface="+mn-cs"/>
              </a:rPr>
              <a:t>unclustered</a:t>
            </a:r>
            <a:r>
              <a:rPr lang="en-US" sz="1200" b="0" i="0" kern="1200" dirty="0">
                <a:solidFill>
                  <a:schemeClr val="tx1"/>
                </a:solidFill>
                <a:effectLst/>
                <a:latin typeface="+mn-lt"/>
                <a:ea typeface="+mn-ea"/>
                <a:cs typeface="+mn-cs"/>
              </a:rPr>
              <a:t> micro-partitions, and iteratively performs the clustering until an optimal clustering depth is achieve</a:t>
            </a:r>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12</a:t>
            </a:fld>
            <a:endParaRPr lang="en-US"/>
          </a:p>
        </p:txBody>
      </p:sp>
    </p:spTree>
    <p:extLst>
      <p:ext uri="{BB962C8B-B14F-4D97-AF65-F5344CB8AC3E}">
        <p14:creationId xmlns:p14="http://schemas.microsoft.com/office/powerpoint/2010/main" val="2191748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Idempotent REST APIs</a:t>
            </a:r>
          </a:p>
          <a:p>
            <a:r>
              <a:rPr lang="en-US" sz="1200" b="0" i="0" kern="1200" dirty="0">
                <a:solidFill>
                  <a:schemeClr val="tx1"/>
                </a:solidFill>
                <a:effectLst/>
                <a:latin typeface="+mn-lt"/>
                <a:ea typeface="+mn-ea"/>
                <a:cs typeface="+mn-cs"/>
              </a:rPr>
              <a:t>If clients can make that same call repeatedly while producing the same result, for example :- avoid processing a transaction multiple times.</a:t>
            </a:r>
          </a:p>
          <a:p>
            <a:endParaRPr lang="en-US" dirty="0"/>
          </a:p>
          <a:p>
            <a:r>
              <a:rPr lang="en-US" sz="1200" b="0" i="0" kern="1200" dirty="0">
                <a:solidFill>
                  <a:schemeClr val="tx1"/>
                </a:solidFill>
                <a:effectLst/>
                <a:latin typeface="+mn-lt"/>
                <a:ea typeface="+mn-ea"/>
                <a:cs typeface="+mn-cs"/>
              </a:rPr>
              <a:t>The GET method is </a:t>
            </a:r>
            <a:r>
              <a:rPr lang="en-US" sz="1200" b="1" i="0" kern="1200" dirty="0">
                <a:solidFill>
                  <a:schemeClr val="tx1"/>
                </a:solidFill>
                <a:effectLst/>
                <a:latin typeface="+mn-lt"/>
                <a:ea typeface="+mn-ea"/>
                <a:cs typeface="+mn-cs"/>
              </a:rPr>
              <a:t>idempotent</a:t>
            </a:r>
            <a:r>
              <a:rPr lang="en-US" sz="1200" b="0" i="0" kern="1200" dirty="0">
                <a:solidFill>
                  <a:schemeClr val="tx1"/>
                </a:solidFill>
                <a:effectLst/>
                <a:latin typeface="+mn-lt"/>
                <a:ea typeface="+mn-ea"/>
                <a:cs typeface="+mn-cs"/>
              </a:rPr>
              <a:t>, as multiple calls to the GET resource will always return the same response.</a:t>
            </a:r>
          </a:p>
          <a:p>
            <a:r>
              <a:rPr lang="en-US" sz="1200" b="0" i="0" kern="1200" dirty="0">
                <a:solidFill>
                  <a:schemeClr val="tx1"/>
                </a:solidFill>
                <a:effectLst/>
                <a:latin typeface="+mn-lt"/>
                <a:ea typeface="+mn-ea"/>
                <a:cs typeface="+mn-cs"/>
              </a:rPr>
              <a:t>The PUT method is </a:t>
            </a:r>
            <a:r>
              <a:rPr lang="en-US" sz="1200" b="1" i="0" kern="1200" dirty="0">
                <a:solidFill>
                  <a:schemeClr val="tx1"/>
                </a:solidFill>
                <a:effectLst/>
                <a:latin typeface="+mn-lt"/>
                <a:ea typeface="+mn-ea"/>
                <a:cs typeface="+mn-cs"/>
              </a:rPr>
              <a:t>idempotent</a:t>
            </a:r>
            <a:r>
              <a:rPr lang="en-US" sz="1200" b="0" i="0" kern="1200" dirty="0">
                <a:solidFill>
                  <a:schemeClr val="tx1"/>
                </a:solidFill>
                <a:effectLst/>
                <a:latin typeface="+mn-lt"/>
                <a:ea typeface="+mn-ea"/>
                <a:cs typeface="+mn-cs"/>
              </a:rPr>
              <a:t>, as calling the PUT method multiple times will update the same resource and not change the outcome.</a:t>
            </a:r>
          </a:p>
          <a:p>
            <a:r>
              <a:rPr lang="en-US" sz="1200" b="0" i="0" kern="1200" dirty="0">
                <a:solidFill>
                  <a:schemeClr val="tx1"/>
                </a:solidFill>
                <a:effectLst/>
                <a:latin typeface="+mn-lt"/>
                <a:ea typeface="+mn-ea"/>
                <a:cs typeface="+mn-cs"/>
              </a:rPr>
              <a:t>The POST is </a:t>
            </a:r>
            <a:r>
              <a:rPr lang="en-US" sz="1200" b="1" i="0" kern="1200" dirty="0">
                <a:solidFill>
                  <a:schemeClr val="tx1"/>
                </a:solidFill>
                <a:effectLst/>
                <a:latin typeface="+mn-lt"/>
                <a:ea typeface="+mn-ea"/>
                <a:cs typeface="+mn-cs"/>
              </a:rPr>
              <a:t>not idempotent</a:t>
            </a:r>
            <a:r>
              <a:rPr lang="en-US" sz="1200" b="0" i="0" kern="1200" dirty="0">
                <a:solidFill>
                  <a:schemeClr val="tx1"/>
                </a:solidFill>
                <a:effectLst/>
                <a:latin typeface="+mn-lt"/>
                <a:ea typeface="+mn-ea"/>
                <a:cs typeface="+mn-cs"/>
              </a:rPr>
              <a:t>, and calling the POST method multiple times can have different results and will result in creating new resources.</a:t>
            </a:r>
          </a:p>
          <a:p>
            <a:r>
              <a:rPr lang="en-US" sz="1200" b="0" i="0" kern="1200" dirty="0">
                <a:solidFill>
                  <a:schemeClr val="tx1"/>
                </a:solidFill>
                <a:effectLst/>
                <a:latin typeface="+mn-lt"/>
                <a:ea typeface="+mn-ea"/>
                <a:cs typeface="+mn-cs"/>
              </a:rPr>
              <a:t>The DELETE is </a:t>
            </a:r>
            <a:r>
              <a:rPr lang="en-US" sz="1200" b="1" i="0" kern="1200" dirty="0">
                <a:solidFill>
                  <a:schemeClr val="tx1"/>
                </a:solidFill>
                <a:effectLst/>
                <a:latin typeface="+mn-lt"/>
                <a:ea typeface="+mn-ea"/>
                <a:cs typeface="+mn-cs"/>
              </a:rPr>
              <a:t>idempotent</a:t>
            </a:r>
            <a:r>
              <a:rPr lang="en-US" sz="1200" b="0" i="0" kern="1200" dirty="0">
                <a:solidFill>
                  <a:schemeClr val="tx1"/>
                </a:solidFill>
                <a:effectLst/>
                <a:latin typeface="+mn-lt"/>
                <a:ea typeface="+mn-ea"/>
                <a:cs typeface="+mn-cs"/>
              </a:rPr>
              <a:t> because once the resource is deleted, it is gone and calling the method multiple times will not change the outcome.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3233634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throw away data </a:t>
            </a:r>
          </a:p>
          <a:p>
            <a:r>
              <a:rPr lang="en-US" sz="1200" b="0" i="0" kern="1200" dirty="0">
                <a:solidFill>
                  <a:schemeClr val="tx1"/>
                </a:solidFill>
                <a:effectLst/>
                <a:latin typeface="+mn-lt"/>
                <a:ea typeface="+mn-ea"/>
                <a:cs typeface="+mn-cs"/>
              </a:rPr>
              <a:t>retaining data provides a mechanism to manage the ordering of high-volume data sets without losing track of what information has or hasn’t been processed</a:t>
            </a:r>
          </a:p>
          <a:p>
            <a:r>
              <a:rPr lang="en-US" sz="1200" b="0" i="0" kern="1200" dirty="0">
                <a:solidFill>
                  <a:schemeClr val="tx1"/>
                </a:solidFill>
                <a:effectLst/>
                <a:latin typeface="+mn-lt"/>
                <a:ea typeface="+mn-ea"/>
                <a:cs typeface="+mn-cs"/>
              </a:rPr>
              <a:t>It is also creates the opportunity to perform event-based analytics on the sub sections of the data stream and look for anomalies (or specific conditions) that trigger notifications like a security alert.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Executing Parallel COPY Statements That Reference the Same Data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Data integrity is not to be confused with data security. Data security refers to the protection of data, while data integrity refers to the trustworthiness of data</a:t>
            </a:r>
            <a:endParaRPr lang="en-US" dirty="0"/>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Retrievability and accessibility</a:t>
            </a:r>
            <a:r>
              <a:rPr lang="en-US" sz="1200" b="0" i="0" kern="1200" dirty="0">
                <a:solidFill>
                  <a:schemeClr val="tx1"/>
                </a:solidFill>
                <a:effectLst/>
                <a:latin typeface="+mn-lt"/>
                <a:ea typeface="+mn-ea"/>
                <a:cs typeface="+mn-cs"/>
              </a:rPr>
              <a:t> – It’s important to have accurate data in the proper locations at the right time when anyone is working on projections, a deal, or presentation. Without proper and easy access and retrieval, it can be detrimental to the business, yielding the way for your competition to win.</a:t>
            </a:r>
          </a:p>
          <a:p>
            <a:r>
              <a:rPr lang="en-US" sz="1200" b="1" i="0" kern="1200" dirty="0">
                <a:solidFill>
                  <a:schemeClr val="tx1"/>
                </a:solidFill>
                <a:effectLst/>
                <a:latin typeface="+mn-lt"/>
                <a:ea typeface="+mn-ea"/>
                <a:cs typeface="+mn-cs"/>
              </a:rPr>
              <a:t>Traceability</a:t>
            </a:r>
            <a:r>
              <a:rPr lang="en-US" sz="1200" b="0" i="0" kern="1200" dirty="0">
                <a:solidFill>
                  <a:schemeClr val="tx1"/>
                </a:solidFill>
                <a:effectLst/>
                <a:latin typeface="+mn-lt"/>
                <a:ea typeface="+mn-ea"/>
                <a:cs typeface="+mn-cs"/>
              </a:rPr>
              <a:t> –Today, you can trace every touchpoint you make with a prospect or customer. How? With a data point. The data can inform decision makers, highlight red flags, deficiencies, or limitations. Make sure these touchpoints are accurate.</a:t>
            </a:r>
          </a:p>
          <a:p>
            <a:r>
              <a:rPr lang="en-US" sz="1200" b="1" i="0" kern="1200" dirty="0">
                <a:solidFill>
                  <a:schemeClr val="tx1"/>
                </a:solidFill>
                <a:effectLst/>
                <a:latin typeface="+mn-lt"/>
                <a:ea typeface="+mn-ea"/>
                <a:cs typeface="+mn-cs"/>
              </a:rPr>
              <a:t>Reliability</a:t>
            </a:r>
            <a:r>
              <a:rPr lang="en-US" sz="1200" b="0" i="0" kern="1200" dirty="0">
                <a:solidFill>
                  <a:schemeClr val="tx1"/>
                </a:solidFill>
                <a:effectLst/>
                <a:latin typeface="+mn-lt"/>
                <a:ea typeface="+mn-ea"/>
                <a:cs typeface="+mn-cs"/>
              </a:rPr>
              <a:t> – Having reliable, consistent business metrics against company goals and the competition is what will take an organization to the top.</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Validate Input: </a:t>
            </a:r>
            <a:r>
              <a:rPr lang="en-US" sz="1200" b="0" i="0" kern="1200" dirty="0">
                <a:solidFill>
                  <a:schemeClr val="tx1"/>
                </a:solidFill>
                <a:effectLst/>
                <a:latin typeface="+mn-lt"/>
                <a:ea typeface="+mn-ea"/>
                <a:cs typeface="+mn-cs"/>
              </a:rPr>
              <a:t>When your data set is supplied by a known or unknown source (an end-user, another application, a malicious user, or any number of other sources) you should require input validation. That data should be verified and validated to ensure that the input is accurate.</a:t>
            </a:r>
          </a:p>
          <a:p>
            <a:r>
              <a:rPr lang="en-US" sz="1200" b="1" i="0" kern="1200" dirty="0">
                <a:solidFill>
                  <a:schemeClr val="tx1"/>
                </a:solidFill>
                <a:effectLst/>
                <a:latin typeface="+mn-lt"/>
                <a:ea typeface="+mn-ea"/>
                <a:cs typeface="+mn-cs"/>
              </a:rPr>
              <a:t>Validate Data:</a:t>
            </a:r>
            <a:r>
              <a:rPr lang="en-US" sz="1200" b="0" i="0" kern="1200" dirty="0">
                <a:solidFill>
                  <a:schemeClr val="tx1"/>
                </a:solidFill>
                <a:effectLst/>
                <a:latin typeface="+mn-lt"/>
                <a:ea typeface="+mn-ea"/>
                <a:cs typeface="+mn-cs"/>
              </a:rPr>
              <a:t> It’s critical to certify that your data processes haven’t been corrupted. Identify specifications and key attributes that are important to your organization before you validate the data.</a:t>
            </a:r>
          </a:p>
          <a:p>
            <a:r>
              <a:rPr lang="en-US" sz="1200" b="1" i="0" kern="1200" dirty="0">
                <a:solidFill>
                  <a:schemeClr val="tx1"/>
                </a:solidFill>
                <a:effectLst/>
                <a:latin typeface="+mn-lt"/>
                <a:ea typeface="+mn-ea"/>
                <a:cs typeface="+mn-cs"/>
              </a:rPr>
              <a:t>Remove Duplicate Data:</a:t>
            </a:r>
            <a:r>
              <a:rPr lang="en-US" sz="1200" b="0" i="0" kern="1200" dirty="0">
                <a:solidFill>
                  <a:schemeClr val="tx1"/>
                </a:solidFill>
                <a:effectLst/>
                <a:latin typeface="+mn-lt"/>
                <a:ea typeface="+mn-ea"/>
                <a:cs typeface="+mn-cs"/>
              </a:rPr>
              <a:t> Sensitive data from a secure database can easily find a home on a document, spreadsheet, email, or in shared folders where employees without proper access can see it. It’s prudent to clean up stray data and remove duplicates.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Back up Data:</a:t>
            </a:r>
            <a:r>
              <a:rPr lang="en-US" sz="1200" b="0" i="0" kern="1200" dirty="0">
                <a:solidFill>
                  <a:schemeClr val="tx1"/>
                </a:solidFill>
                <a:effectLst/>
                <a:latin typeface="+mn-lt"/>
                <a:ea typeface="+mn-ea"/>
                <a:cs typeface="+mn-cs"/>
              </a:rPr>
              <a:t> In addition to removing duplicates to ensure data security, data backups are a critical part of the process. Backing up is necessary and goes a long way to prevent permanent data loss. How often should you be backing up? As often as possible.</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Keep in mind that backups are critical when organizations get hit with ransomware attacks. Just make sure that your backups aren’t also encrypted!</a:t>
            </a:r>
          </a:p>
          <a:p>
            <a:r>
              <a:rPr lang="en-US" sz="1200" b="1" i="0" kern="1200" dirty="0">
                <a:solidFill>
                  <a:schemeClr val="tx1"/>
                </a:solidFill>
                <a:effectLst/>
                <a:latin typeface="+mn-lt"/>
                <a:ea typeface="+mn-ea"/>
                <a:cs typeface="+mn-cs"/>
              </a:rPr>
              <a:t>Access Controls: </a:t>
            </a:r>
            <a:r>
              <a:rPr lang="en-US" sz="1200" b="0" i="0" kern="1200" dirty="0">
                <a:solidFill>
                  <a:schemeClr val="tx1"/>
                </a:solidFill>
                <a:effectLst/>
                <a:latin typeface="+mn-lt"/>
                <a:ea typeface="+mn-ea"/>
                <a:cs typeface="+mn-cs"/>
              </a:rPr>
              <a:t>–Individuals within an organization without proper access and with malicious intent can do grave harm to the data. What’s worse, an outsider impersonating an insider can also be detrimental. Implementing a least privilege model – where only users who need access to data get access – is a very successful form of access control. What’s often overlooked is physical access to the server. The most sensitive servers should be isolated and bolted to the floor or wall. Only individuals who access should have an access key – ensuring that the keys to the kingdom are kept secure.</a:t>
            </a:r>
          </a:p>
          <a:p>
            <a:r>
              <a:rPr lang="en-US" sz="1200" b="1" i="0" kern="1200" dirty="0">
                <a:solidFill>
                  <a:schemeClr val="tx1"/>
                </a:solidFill>
                <a:effectLst/>
                <a:latin typeface="+mn-lt"/>
                <a:ea typeface="+mn-ea"/>
                <a:cs typeface="+mn-cs"/>
              </a:rPr>
              <a:t>Always Keep an Audit Trail: </a:t>
            </a:r>
            <a:r>
              <a:rPr lang="en-US" sz="1200" b="0" i="0" kern="1200" dirty="0">
                <a:solidFill>
                  <a:schemeClr val="tx1"/>
                </a:solidFill>
                <a:effectLst/>
                <a:latin typeface="+mn-lt"/>
                <a:ea typeface="+mn-ea"/>
                <a:cs typeface="+mn-cs"/>
              </a:rPr>
              <a:t>Whenever there is a breach, it’s critical to data integrity to be able to track down the source. Often referred to as an audit trail, this provides an organization the breadcrumbs to accurately pin point the source of the problem.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a best practice, it’s better to load files above 100 Mb and below 1 Gb than it is to load many smaller files for both load and query performance.</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14</a:t>
            </a:fld>
            <a:endParaRPr lang="en-US"/>
          </a:p>
        </p:txBody>
      </p:sp>
    </p:spTree>
    <p:extLst>
      <p:ext uri="{BB962C8B-B14F-4D97-AF65-F5344CB8AC3E}">
        <p14:creationId xmlns:p14="http://schemas.microsoft.com/office/powerpoint/2010/main" val="2136139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Data File Compression</a:t>
            </a:r>
          </a:p>
          <a:p>
            <a:r>
              <a:rPr lang="en-US" sz="1200" b="0" i="0" kern="1200" dirty="0">
                <a:solidFill>
                  <a:schemeClr val="tx1"/>
                </a:solidFill>
                <a:effectLst/>
                <a:latin typeface="+mn-lt"/>
                <a:ea typeface="+mn-ea"/>
                <a:cs typeface="+mn-cs"/>
              </a:rPr>
              <a:t>We recommend that you compress your data files when you are loading large data sets. See </a:t>
            </a:r>
            <a:r>
              <a:rPr lang="en-US" sz="1200" b="0" i="0" u="none" strike="noStrike" kern="1200" dirty="0">
                <a:solidFill>
                  <a:schemeClr val="tx1"/>
                </a:solidFill>
                <a:effectLst/>
                <a:latin typeface="+mn-lt"/>
                <a:ea typeface="+mn-ea"/>
                <a:cs typeface="+mn-cs"/>
                <a:hlinkClick r:id="rId3"/>
              </a:rPr>
              <a:t>CREATE FILE FORMAT</a:t>
            </a:r>
            <a:r>
              <a:rPr lang="en-US" sz="1200" b="0" i="0" kern="1200" dirty="0">
                <a:solidFill>
                  <a:schemeClr val="tx1"/>
                </a:solidFill>
                <a:effectLst/>
                <a:latin typeface="+mn-lt"/>
                <a:ea typeface="+mn-ea"/>
                <a:cs typeface="+mn-cs"/>
              </a:rPr>
              <a:t> for the compression algorithms supported for each data type.</a:t>
            </a:r>
          </a:p>
          <a:p>
            <a:r>
              <a:rPr lang="en-US" sz="1200" b="0" i="0" kern="1200" dirty="0">
                <a:solidFill>
                  <a:schemeClr val="tx1"/>
                </a:solidFill>
                <a:effectLst/>
                <a:latin typeface="+mn-lt"/>
                <a:ea typeface="+mn-ea"/>
                <a:cs typeface="+mn-cs"/>
              </a:rPr>
              <a:t>When loading compressed data, specify the compression method for your data files. The COMPRESSION file format option describes how your data files are </a:t>
            </a:r>
            <a:r>
              <a:rPr lang="en-US" sz="1200" b="1" i="1" kern="1200" dirty="0">
                <a:solidFill>
                  <a:schemeClr val="tx1"/>
                </a:solidFill>
                <a:effectLst/>
                <a:latin typeface="+mn-lt"/>
                <a:ea typeface="+mn-ea"/>
                <a:cs typeface="+mn-cs"/>
              </a:rPr>
              <a:t>already</a:t>
            </a:r>
            <a:r>
              <a:rPr lang="en-US" sz="1200" b="0" i="0" kern="1200" dirty="0">
                <a:solidFill>
                  <a:schemeClr val="tx1"/>
                </a:solidFill>
                <a:effectLst/>
                <a:latin typeface="+mn-lt"/>
                <a:ea typeface="+mn-ea"/>
                <a:cs typeface="+mn-cs"/>
              </a:rPr>
              <a:t> compressed in the stage. Set the COMPRESSION option in one of the following ways:</a:t>
            </a:r>
          </a:p>
          <a:p>
            <a:r>
              <a:rPr lang="en-US" b="0" dirty="0">
                <a:effectLst/>
              </a:rPr>
              <a:t>As a file format option specified directly in the </a:t>
            </a:r>
            <a:r>
              <a:rPr lang="en-US" sz="1200" b="0" u="none" strike="noStrike" kern="1200" dirty="0">
                <a:solidFill>
                  <a:schemeClr val="tx1"/>
                </a:solidFill>
                <a:effectLst/>
                <a:latin typeface="+mn-lt"/>
                <a:ea typeface="+mn-ea"/>
                <a:cs typeface="+mn-cs"/>
                <a:hlinkClick r:id="rId4"/>
              </a:rPr>
              <a:t>COPY INTO &lt;table&gt;</a:t>
            </a:r>
            <a:r>
              <a:rPr lang="en-US" b="0" dirty="0">
                <a:effectLst/>
              </a:rPr>
              <a:t> statement.</a:t>
            </a:r>
          </a:p>
          <a:p>
            <a:r>
              <a:rPr lang="en-US" b="0" dirty="0">
                <a:effectLst/>
              </a:rPr>
              <a:t>As a file format option specified for a named file format or stage object. The named file format/stage object can then be referenced in the COPY INTO </a:t>
            </a:r>
            <a:r>
              <a:rPr lang="en-US" b="0" i="1" dirty="0">
                <a:effectLst/>
              </a:rPr>
              <a:t>&lt;table&gt;</a:t>
            </a:r>
            <a:r>
              <a:rPr lang="en-US" b="0" dirty="0">
                <a:effectLst/>
              </a:rPr>
              <a:t> statement.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270100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of inserting data in pieces rather than one large file </a:t>
            </a:r>
          </a:p>
          <a:p>
            <a:endParaRPr lang="en-US" dirty="0"/>
          </a:p>
          <a:p>
            <a:r>
              <a:rPr lang="en-US" sz="1200" b="0" i="0" kern="1200" dirty="0">
                <a:solidFill>
                  <a:schemeClr val="tx1"/>
                </a:solidFill>
                <a:effectLst/>
                <a:latin typeface="+mn-lt"/>
                <a:ea typeface="+mn-ea"/>
                <a:cs typeface="+mn-cs"/>
              </a:rPr>
              <a:t>This way of storing data makes block storage ideal for latency critical applications such as transactional databases or mission-critical data as it is faster, latency-wise, than a traditional file-storage device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Imagine a file is equivalent to a building – by breaking it into pieces you can carry smaller pieces to move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dirty="0">
                <a:effectLst/>
              </a:rPr>
              <a:t>split</a:t>
            </a:r>
            <a:r>
              <a:rPr lang="en-US" sz="1200" b="0" i="0" kern="1200" dirty="0">
                <a:solidFill>
                  <a:schemeClr val="tx1"/>
                </a:solidFill>
                <a:effectLst/>
                <a:latin typeface="+mn-lt"/>
                <a:ea typeface="+mn-ea"/>
                <a:cs typeface="+mn-cs"/>
              </a:rPr>
              <a:t> utility enables you to split a CSV file into multiple smaller files</a:t>
            </a:r>
          </a:p>
          <a:p>
            <a:r>
              <a:rPr lang="en-US" sz="1200" b="0" i="0" kern="1200" dirty="0">
                <a:solidFill>
                  <a:schemeClr val="tx1"/>
                </a:solidFill>
                <a:effectLst/>
                <a:latin typeface="+mn-lt"/>
                <a:ea typeface="+mn-ea"/>
                <a:cs typeface="+mn-cs"/>
              </a:rPr>
              <a:t>STRIP_OUTER_ARRAY file format option for the </a:t>
            </a:r>
            <a:r>
              <a:rPr lang="en-US" sz="1200" b="0" i="0" u="none" strike="noStrike" kern="1200" dirty="0">
                <a:solidFill>
                  <a:schemeClr val="tx1"/>
                </a:solidFill>
                <a:effectLst/>
                <a:latin typeface="+mn-lt"/>
                <a:ea typeface="+mn-ea"/>
                <a:cs typeface="+mn-cs"/>
                <a:hlinkClick r:id="rId3"/>
              </a:rPr>
              <a:t>COPY INTO &lt;table&gt;</a:t>
            </a:r>
            <a:r>
              <a:rPr lang="en-US" sz="1200" b="0" i="0" kern="1200" dirty="0">
                <a:solidFill>
                  <a:schemeClr val="tx1"/>
                </a:solidFill>
                <a:effectLst/>
                <a:latin typeface="+mn-lt"/>
                <a:ea typeface="+mn-ea"/>
                <a:cs typeface="+mn-cs"/>
              </a:rPr>
              <a:t> command to remove the outer array structure and load the records into separate table rows</a:t>
            </a:r>
          </a:p>
          <a:p>
            <a:r>
              <a:rPr lang="en-US" sz="1200" b="0" i="0" kern="1200" dirty="0">
                <a:solidFill>
                  <a:schemeClr val="tx1"/>
                </a:solidFill>
                <a:effectLst/>
                <a:latin typeface="+mn-lt"/>
                <a:ea typeface="+mn-ea"/>
                <a:cs typeface="+mn-cs"/>
              </a:rPr>
              <a:t>Currently, data loads of large </a:t>
            </a:r>
          </a:p>
          <a:p>
            <a:r>
              <a:rPr lang="en-US" sz="1200" b="0" i="0" kern="1200" dirty="0">
                <a:solidFill>
                  <a:schemeClr val="tx1"/>
                </a:solidFill>
                <a:effectLst/>
                <a:latin typeface="+mn-lt"/>
                <a:ea typeface="+mn-ea"/>
                <a:cs typeface="+mn-cs"/>
              </a:rPr>
              <a:t>Parquet files (e.g. greater than 3 GB) could time out. Split large files into files 1 GB in size (or smaller) for loading</a:t>
            </a:r>
          </a:p>
          <a:p>
            <a:r>
              <a:rPr lang="en-US" sz="1200" b="0" i="0" kern="1200" dirty="0" err="1">
                <a:solidFill>
                  <a:schemeClr val="tx1"/>
                </a:solidFill>
                <a:effectLst/>
                <a:latin typeface="+mn-lt"/>
                <a:ea typeface="+mn-ea"/>
                <a:cs typeface="+mn-cs"/>
              </a:rPr>
              <a:t>Snowpipe</a:t>
            </a:r>
            <a:r>
              <a:rPr lang="en-US" sz="1200" b="0" i="0" kern="1200" dirty="0">
                <a:solidFill>
                  <a:schemeClr val="tx1"/>
                </a:solidFill>
                <a:effectLst/>
                <a:latin typeface="+mn-lt"/>
                <a:ea typeface="+mn-ea"/>
                <a:cs typeface="+mn-cs"/>
              </a:rPr>
              <a:t> queue management and the actual load</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486297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1780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18</a:t>
            </a:fld>
            <a:endParaRPr lang="en-US"/>
          </a:p>
        </p:txBody>
      </p:sp>
    </p:spTree>
    <p:extLst>
      <p:ext uri="{BB962C8B-B14F-4D97-AF65-F5344CB8AC3E}">
        <p14:creationId xmlns:p14="http://schemas.microsoft.com/office/powerpoint/2010/main" val="161761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9430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Everybody Wants Their Own Sandbox</a:t>
            </a:r>
          </a:p>
          <a:p>
            <a:r>
              <a:rPr lang="en-US" sz="1200" b="0" i="0" kern="1200" dirty="0">
                <a:solidFill>
                  <a:schemeClr val="tx1"/>
                </a:solidFill>
                <a:effectLst/>
                <a:latin typeface="+mn-lt"/>
                <a:ea typeface="+mn-ea"/>
                <a:cs typeface="+mn-cs"/>
              </a:rPr>
              <a:t>There’s an identical problem when it comes to data warehousing and analytics. Engineers need a copy of the data warehouse and its data to develop applications, QA needs a copy for testing those applications, the operations team needs a copy for staging, and then of course there’s the production environment and the need for different groups of BI users, data scientists and analysts to have their own copy of the data warehouse and its data in order to avoid overloading the data warehouse.</a:t>
            </a:r>
          </a:p>
          <a:p>
            <a:r>
              <a:rPr lang="en-US" sz="1200" b="0" i="0" kern="1200" dirty="0">
                <a:solidFill>
                  <a:schemeClr val="tx1"/>
                </a:solidFill>
                <a:effectLst/>
                <a:latin typeface="+mn-lt"/>
                <a:ea typeface="+mn-ea"/>
                <a:cs typeface="+mn-cs"/>
              </a:rPr>
              <a:t>That’s no longer necessary with Snowflake. In Snowflake, it’s easy to create exact copies without duplicating infrastructure, without copying data, and without worrying about whether your different deployments are out of sync with each other.</a:t>
            </a:r>
          </a:p>
          <a:p>
            <a:r>
              <a:rPr lang="en-US" sz="1200" b="0" i="0" kern="1200" dirty="0">
                <a:solidFill>
                  <a:schemeClr val="tx1"/>
                </a:solidFill>
                <a:effectLst/>
                <a:latin typeface="+mn-lt"/>
                <a:ea typeface="+mn-ea"/>
                <a:cs typeface="+mn-cs"/>
              </a:rPr>
              <a:t>Snowflake </a:t>
            </a:r>
            <a:r>
              <a:rPr lang="en-US" sz="1200" b="1" i="0" u="none" strike="noStrike" kern="1200" dirty="0">
                <a:solidFill>
                  <a:schemeClr val="tx1"/>
                </a:solidFill>
                <a:effectLst/>
                <a:latin typeface="+mn-lt"/>
                <a:ea typeface="+mn-ea"/>
                <a:cs typeface="+mn-cs"/>
                <a:hlinkClick r:id="rId3"/>
              </a:rPr>
              <a:t>Elastic Data Warehouse</a:t>
            </a:r>
            <a:r>
              <a:rPr lang="en-US" sz="1200" b="0" i="0" kern="1200" dirty="0">
                <a:solidFill>
                  <a:schemeClr val="tx1"/>
                </a:solidFill>
                <a:effectLst/>
                <a:latin typeface="+mn-lt"/>
                <a:ea typeface="+mn-ea"/>
                <a:cs typeface="+mn-cs"/>
              </a:rPr>
              <a:t> is the ability to create what we call “zero-copy clones”—copy-on-write clones that do not require any storage space to create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last thing needed to make this possible is Snowflake’s </a:t>
            </a:r>
            <a:r>
              <a:rPr lang="en-US" sz="1200" b="1" i="0" u="none" strike="noStrike" kern="1200" dirty="0">
                <a:solidFill>
                  <a:schemeClr val="tx1"/>
                </a:solidFill>
                <a:effectLst/>
                <a:latin typeface="+mn-lt"/>
                <a:ea typeface="+mn-ea"/>
                <a:cs typeface="+mn-cs"/>
                <a:hlinkClick r:id="rId4"/>
              </a:rPr>
              <a:t>multi-cluster, shared data architecture</a:t>
            </a:r>
            <a:r>
              <a:rPr lang="en-US" sz="1200" b="0" i="0" kern="1200" dirty="0">
                <a:solidFill>
                  <a:schemeClr val="tx1"/>
                </a:solidFill>
                <a:effectLst/>
                <a:latin typeface="+mn-lt"/>
                <a:ea typeface="+mn-ea"/>
                <a:cs typeface="+mn-cs"/>
              </a:rPr>
              <a:t>. The ability to have multiple independent compute clusters (“virtual warehouses”) access the same data without competing for resources is what makes it possible to avoid needing to copy data to a different system.</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can all run at the same time, without requiring data copying and data movement.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3485196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new tools and self-service data pipelines eliminate traditional tasks such as manually writing ETL code and cleaning data, companies are asking data engineers to provide guidance on data strategy and pipeline 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cap="all" dirty="0">
                <a:solidFill>
                  <a:schemeClr val="tx1"/>
                </a:solidFill>
                <a:effectLst/>
                <a:latin typeface="+mn-lt"/>
                <a:ea typeface="+mn-ea"/>
                <a:cs typeface="+mn-cs"/>
              </a:rPr>
              <a:t>CAN YOUR PIPELINE HANDLE CONCURRENT WORKLOADS?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cap="all" dirty="0">
                <a:solidFill>
                  <a:schemeClr val="tx1"/>
                </a:solidFill>
                <a:effectLst/>
                <a:latin typeface="+mn-lt"/>
                <a:ea typeface="+mn-ea"/>
                <a:cs typeface="+mn-cs"/>
              </a:rPr>
              <a:t>- </a:t>
            </a:r>
            <a:r>
              <a:rPr lang="en-US" sz="1200" b="0" i="0" kern="1200" cap="all" dirty="0">
                <a:solidFill>
                  <a:schemeClr val="tx1"/>
                </a:solidFill>
                <a:effectLst/>
                <a:latin typeface="+mn-lt"/>
                <a:ea typeface="+mn-ea"/>
                <a:cs typeface="+mn-cs"/>
              </a:rPr>
              <a:t>Make sure you are optimizing data loading so it will be most useful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cap="all" dirty="0">
                <a:solidFill>
                  <a:schemeClr val="tx1"/>
                </a:solidFill>
                <a:effectLst/>
                <a:latin typeface="+mn-lt"/>
                <a:ea typeface="+mn-ea"/>
                <a:cs typeface="+mn-cs"/>
              </a:rPr>
              <a:t>- don’t learn new skills –without first mastering the ones you have on hand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cap="all" dirty="0">
                <a:solidFill>
                  <a:schemeClr val="tx1"/>
                </a:solidFill>
                <a:effectLst/>
                <a:latin typeface="+mn-lt"/>
                <a:ea typeface="+mn-ea"/>
                <a:cs typeface="+mn-cs"/>
              </a:rPr>
              <a:t>ARE YOU USING DATA STREAMING AS WELL AS BATCH INGESTION?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cap="all" dirty="0">
                <a:solidFill>
                  <a:schemeClr val="tx1"/>
                </a:solidFill>
                <a:effectLst/>
                <a:latin typeface="+mn-lt"/>
                <a:ea typeface="+mn-ea"/>
                <a:cs typeface="+mn-cs"/>
              </a:rPr>
              <a:t>Data is coming at us 24 </a:t>
            </a:r>
            <a:r>
              <a:rPr lang="en-US" sz="1200" b="0" i="0" kern="1200" cap="all" dirty="0" err="1">
                <a:solidFill>
                  <a:schemeClr val="tx1"/>
                </a:solidFill>
                <a:effectLst/>
                <a:latin typeface="+mn-lt"/>
                <a:ea typeface="+mn-ea"/>
                <a:cs typeface="+mn-cs"/>
              </a:rPr>
              <a:t>hrs</a:t>
            </a:r>
            <a:r>
              <a:rPr lang="en-US" sz="1200" b="0" i="0" kern="1200" cap="all" dirty="0">
                <a:solidFill>
                  <a:schemeClr val="tx1"/>
                </a:solidFill>
                <a:effectLst/>
                <a:latin typeface="+mn-lt"/>
                <a:ea typeface="+mn-ea"/>
                <a:cs typeface="+mn-cs"/>
              </a:rPr>
              <a:t> a day is your team making the most of it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cap="all" dirty="0">
                <a:solidFill>
                  <a:schemeClr val="tx1"/>
                </a:solidFill>
                <a:effectLst/>
                <a:latin typeface="+mn-lt"/>
                <a:ea typeface="+mn-ea"/>
                <a:cs typeface="+mn-cs"/>
              </a:rPr>
              <a:t>Use tools that all work together and connect the way you work with data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cap="all" dirty="0">
                <a:solidFill>
                  <a:schemeClr val="tx1"/>
                </a:solidFill>
                <a:effectLst/>
                <a:latin typeface="+mn-lt"/>
                <a:ea typeface="+mn-ea"/>
                <a:cs typeface="+mn-cs"/>
              </a:rPr>
              <a:t>Many items have already been developed. Use that before recreating the wheel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cap="all" dirty="0">
                <a:solidFill>
                  <a:schemeClr val="tx1"/>
                </a:solidFill>
                <a:effectLst/>
                <a:latin typeface="+mn-lt"/>
                <a:ea typeface="+mn-ea"/>
                <a:cs typeface="+mn-cs"/>
              </a:rPr>
              <a:t>Share data rather than </a:t>
            </a:r>
            <a:r>
              <a:rPr lang="en-US" sz="1200" b="0" i="0" kern="1200" cap="all" dirty="0" err="1">
                <a:solidFill>
                  <a:schemeClr val="tx1"/>
                </a:solidFill>
                <a:effectLst/>
                <a:latin typeface="+mn-lt"/>
                <a:ea typeface="+mn-ea"/>
                <a:cs typeface="+mn-cs"/>
              </a:rPr>
              <a:t>siloing</a:t>
            </a:r>
            <a:r>
              <a:rPr lang="en-US" sz="1200" b="0" i="0" kern="1200" cap="all" dirty="0">
                <a:solidFill>
                  <a:schemeClr val="tx1"/>
                </a:solidFill>
                <a:effectLst/>
                <a:latin typeface="+mn-lt"/>
                <a:ea typeface="+mn-ea"/>
                <a:cs typeface="+mn-cs"/>
              </a:rPr>
              <a:t> you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cap="all" dirty="0">
                <a:solidFill>
                  <a:schemeClr val="tx1"/>
                </a:solidFill>
                <a:effectLst/>
                <a:latin typeface="+mn-lt"/>
                <a:ea typeface="+mn-ea"/>
                <a:cs typeface="+mn-cs"/>
              </a:rPr>
              <a:t>DO YOU USE TEST DEVELOPMENT ENVIRONMENTS?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cap="all" dirty="0">
                <a:solidFill>
                  <a:schemeClr val="tx1"/>
                </a:solidFill>
                <a:effectLst/>
                <a:latin typeface="+mn-lt"/>
                <a:ea typeface="+mn-ea"/>
                <a:cs typeface="+mn-cs"/>
              </a:rPr>
              <a:t>Test to make sure all transformations are the same- speak to each other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cap="all" dirty="0">
                <a:solidFill>
                  <a:schemeClr val="tx1"/>
                </a:solidFill>
                <a:effectLst/>
                <a:latin typeface="+mn-lt"/>
                <a:ea typeface="+mn-ea"/>
                <a:cs typeface="+mn-cs"/>
              </a:rPr>
              <a:t>Document and </a:t>
            </a:r>
            <a:r>
              <a:rPr lang="en-US" sz="1200" b="0" i="0" kern="1200" cap="all" dirty="0" err="1">
                <a:solidFill>
                  <a:schemeClr val="tx1"/>
                </a:solidFill>
                <a:effectLst/>
                <a:latin typeface="+mn-lt"/>
                <a:ea typeface="+mn-ea"/>
                <a:cs typeface="+mn-cs"/>
              </a:rPr>
              <a:t>catalougue</a:t>
            </a:r>
            <a:r>
              <a:rPr lang="en-US" sz="1200" b="0" i="0" kern="1200" cap="all" dirty="0">
                <a:solidFill>
                  <a:schemeClr val="tx1"/>
                </a:solidFill>
                <a:effectLst/>
                <a:latin typeface="+mn-lt"/>
                <a:ea typeface="+mn-ea"/>
                <a:cs typeface="+mn-cs"/>
              </a:rPr>
              <a:t> everything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cap="all" dirty="0">
                <a:solidFill>
                  <a:schemeClr val="tx1"/>
                </a:solidFill>
                <a:effectLst/>
                <a:latin typeface="+mn-lt"/>
                <a:ea typeface="+mn-ea"/>
                <a:cs typeface="+mn-cs"/>
              </a:rPr>
              <a:t>IS YOUR PIPELINE DEVELOPMENT OPERATIONALIZED?</a:t>
            </a:r>
            <a:endParaRPr lang="en-US" sz="1200" b="0" i="0" kern="1200" cap="all" dirty="0">
              <a:solidFill>
                <a:schemeClr val="tx1"/>
              </a:solidFill>
              <a:effectLst/>
              <a:latin typeface="+mn-lt"/>
              <a:ea typeface="+mn-ea"/>
              <a:cs typeface="+mn-cs"/>
            </a:endParaRPr>
          </a:p>
          <a:p>
            <a:endParaRPr lang="en-US" dirty="0"/>
          </a:p>
          <a:p>
            <a:endParaRPr lang="en-US" dirty="0"/>
          </a:p>
          <a:p>
            <a:r>
              <a:rPr lang="en-US" sz="1200" b="0" i="0" kern="1200" dirty="0">
                <a:solidFill>
                  <a:schemeClr val="tx1"/>
                </a:solidFill>
                <a:effectLst/>
                <a:latin typeface="+mn-lt"/>
                <a:ea typeface="+mn-ea"/>
                <a:cs typeface="+mn-cs"/>
              </a:rPr>
              <a:t>After creating a pipeline, you may have to modify it or scale it to accommodate more data sources. Design your pipelines so they can be easily modified or scaled. The concept is known as </a:t>
            </a:r>
            <a:r>
              <a:rPr lang="en-US" sz="1200" b="0" i="1" kern="1200" dirty="0" err="1">
                <a:solidFill>
                  <a:schemeClr val="tx1"/>
                </a:solidFill>
                <a:effectLst/>
                <a:latin typeface="+mn-lt"/>
                <a:ea typeface="+mn-ea"/>
                <a:cs typeface="+mn-cs"/>
              </a:rPr>
              <a:t>DataOps</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DevOps for data</a:t>
            </a:r>
            <a:r>
              <a:rPr lang="en-US" sz="1200" b="0" i="0" kern="1200" dirty="0">
                <a:solidFill>
                  <a:schemeClr val="tx1"/>
                </a:solidFill>
                <a:effectLst/>
                <a:latin typeface="+mn-lt"/>
                <a:ea typeface="+mn-ea"/>
                <a:cs typeface="+mn-cs"/>
              </a:rPr>
              <a:t>, and it consists of building continuous integration, delivery, and deployment into the pipeline using automation and, in some cases, artificial intelligence. Incorporating </a:t>
            </a:r>
            <a:r>
              <a:rPr lang="en-US" sz="1200" b="0" i="0" kern="1200" dirty="0" err="1">
                <a:solidFill>
                  <a:schemeClr val="tx1"/>
                </a:solidFill>
                <a:effectLst/>
                <a:latin typeface="+mn-lt"/>
                <a:ea typeface="+mn-ea"/>
                <a:cs typeface="+mn-cs"/>
              </a:rPr>
              <a:t>DataOps</a:t>
            </a:r>
            <a:r>
              <a:rPr lang="en-US" sz="1200" b="0" i="0" kern="1200" dirty="0">
                <a:solidFill>
                  <a:schemeClr val="tx1"/>
                </a:solidFill>
                <a:effectLst/>
                <a:latin typeface="+mn-lt"/>
                <a:ea typeface="+mn-ea"/>
                <a:cs typeface="+mn-cs"/>
              </a:rPr>
              <a:t> in your pipeline will make your data more reliable and more available. </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3376219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Unit Testing Method</a:t>
            </a:r>
            <a:br>
              <a:rPr lang="en-US" sz="1200" b="1" i="0" kern="1200" dirty="0">
                <a:solidFill>
                  <a:schemeClr val="tx1"/>
                </a:solidFill>
                <a:effectLst/>
                <a:latin typeface="+mn-lt"/>
                <a:ea typeface="+mn-ea"/>
                <a:cs typeface="+mn-cs"/>
              </a:rPr>
            </a:b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performed by using the </a:t>
            </a:r>
            <a:r>
              <a:rPr lang="en-US" sz="1200" b="0" i="0" u="sng" kern="1200" dirty="0">
                <a:solidFill>
                  <a:schemeClr val="tx1"/>
                </a:solidFill>
                <a:effectLst/>
                <a:latin typeface="+mn-lt"/>
                <a:ea typeface="+mn-ea"/>
                <a:cs typeface="+mn-cs"/>
                <a:hlinkClick r:id="rId3"/>
              </a:rPr>
              <a:t>White Box Testing</a:t>
            </a:r>
            <a:r>
              <a:rPr lang="en-US" sz="1200" b="0" i="0" kern="1200" dirty="0">
                <a:solidFill>
                  <a:schemeClr val="tx1"/>
                </a:solidFill>
                <a:effectLst/>
                <a:latin typeface="+mn-lt"/>
                <a:ea typeface="+mn-ea"/>
                <a:cs typeface="+mn-cs"/>
              </a:rPr>
              <a:t> method.</a:t>
            </a:r>
          </a:p>
          <a:p>
            <a:r>
              <a:rPr lang="en-US" sz="1200" b="1" i="0" kern="1200" dirty="0">
                <a:solidFill>
                  <a:schemeClr val="tx1"/>
                </a:solidFill>
                <a:effectLst/>
                <a:latin typeface="+mn-lt"/>
                <a:ea typeface="+mn-ea"/>
                <a:cs typeface="+mn-cs"/>
              </a:rPr>
              <a:t>When is it performed?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Unit Testing is the first </a:t>
            </a:r>
            <a:r>
              <a:rPr lang="en-US" sz="1200" b="0" i="0" u="sng" kern="1200" dirty="0">
                <a:solidFill>
                  <a:schemeClr val="tx1"/>
                </a:solidFill>
                <a:effectLst/>
                <a:latin typeface="+mn-lt"/>
                <a:ea typeface="+mn-ea"/>
                <a:cs typeface="+mn-cs"/>
                <a:hlinkClick r:id="rId4"/>
              </a:rPr>
              <a:t>level of software testing</a:t>
            </a:r>
            <a:r>
              <a:rPr lang="en-US" sz="1200" b="0" i="0" kern="1200" dirty="0">
                <a:solidFill>
                  <a:schemeClr val="tx1"/>
                </a:solidFill>
                <a:effectLst/>
                <a:latin typeface="+mn-lt"/>
                <a:ea typeface="+mn-ea"/>
                <a:cs typeface="+mn-cs"/>
              </a:rPr>
              <a:t> and is performed prior to </a:t>
            </a:r>
            <a:r>
              <a:rPr lang="en-US" sz="1200" b="0" i="0" u="sng" kern="1200" dirty="0">
                <a:solidFill>
                  <a:schemeClr val="tx1"/>
                </a:solidFill>
                <a:effectLst/>
                <a:latin typeface="+mn-lt"/>
                <a:ea typeface="+mn-ea"/>
                <a:cs typeface="+mn-cs"/>
                <a:hlinkClick r:id="rId5"/>
              </a:rPr>
              <a:t>Integration Testing</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Who performs it?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normally performed by software developers themselves or their peers. In rare cases, it may also be performed by independent software testers.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Unit testing increases confidence in changing/ maintaining code. If good unit tests are written and if they are run every time any code is changed, we will be able to promptly catch any defects introduced due to the change. Also, if codes are already made less interdependent to make unit testing possible, the unintended impact of changes to any code is less.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Codes are more reusable. In order to make unit testing possible, codes need to be modular. This means that codes are easier to reuse.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Development is faster. How? If you do not have unit testing in place, you write your code and perform that fuzzy ‘developer test’</a:t>
            </a:r>
          </a:p>
          <a:p>
            <a:r>
              <a:rPr lang="en-US" sz="1200" b="0" i="0" kern="1200" dirty="0">
                <a:solidFill>
                  <a:schemeClr val="tx1"/>
                </a:solidFill>
                <a:effectLst/>
                <a:latin typeface="+mn-lt"/>
                <a:ea typeface="+mn-ea"/>
                <a:cs typeface="+mn-cs"/>
              </a:rPr>
              <a:t>you write the test, write the code and run the test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Debugging is easy. When a test fails, only the latest changes need to be debugged. With testing at higher levels, changes made over the span of several days/weeks/months need to be scanned.</a:t>
            </a:r>
          </a:p>
          <a:p>
            <a:r>
              <a:rPr lang="en-US" sz="1200" b="0" i="0" kern="1200" dirty="0">
                <a:solidFill>
                  <a:schemeClr val="tx1"/>
                </a:solidFill>
                <a:effectLst/>
                <a:latin typeface="+mn-lt"/>
                <a:ea typeface="+mn-ea"/>
                <a:cs typeface="+mn-cs"/>
              </a:rPr>
              <a:t>Codes are more reliable. Why? I think there is no need to explain this to a sane person.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3924162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Analogy</a:t>
            </a:r>
          </a:p>
          <a:p>
            <a:r>
              <a:rPr lang="en-US" sz="1200" b="0" i="0" kern="1200" dirty="0">
                <a:solidFill>
                  <a:schemeClr val="tx1"/>
                </a:solidFill>
                <a:effectLst/>
                <a:latin typeface="+mn-lt"/>
                <a:ea typeface="+mn-ea"/>
                <a:cs typeface="+mn-cs"/>
              </a:rPr>
              <a:t>During the process of manufacturing a ballpoint pen, the cap, the body, the tail and clip, the ink cartridge and the ballpoint are produced separately and unit tested separately. When two or more units are ready, they are assembled and Integration Testing is performed. For example, whether the cap fits into the body or not.</a:t>
            </a:r>
          </a:p>
          <a:p>
            <a:endParaRPr lang="en-US" dirty="0"/>
          </a:p>
          <a:p>
            <a:r>
              <a:rPr lang="en-US" dirty="0"/>
              <a:t>Methods of integration testing </a:t>
            </a:r>
          </a:p>
          <a:p>
            <a:r>
              <a:rPr lang="en-US" sz="1200" b="0" i="1" kern="1200" dirty="0">
                <a:solidFill>
                  <a:schemeClr val="tx1"/>
                </a:solidFill>
                <a:effectLst/>
                <a:latin typeface="+mn-lt"/>
                <a:ea typeface="+mn-ea"/>
                <a:cs typeface="+mn-cs"/>
              </a:rPr>
              <a:t>Big Bang - </a:t>
            </a:r>
            <a:r>
              <a:rPr lang="en-US" sz="1200" b="0" i="0" kern="1200" dirty="0">
                <a:solidFill>
                  <a:schemeClr val="tx1"/>
                </a:solidFill>
                <a:effectLst/>
                <a:latin typeface="+mn-lt"/>
                <a:ea typeface="+mn-ea"/>
                <a:cs typeface="+mn-cs"/>
              </a:rPr>
              <a:t>all or most of the units are combined together and tested at one go. </a:t>
            </a:r>
          </a:p>
          <a:p>
            <a:r>
              <a:rPr lang="en-US" sz="1200" b="0" i="0" kern="1200" dirty="0">
                <a:solidFill>
                  <a:schemeClr val="tx1"/>
                </a:solidFill>
                <a:effectLst/>
                <a:latin typeface="+mn-lt"/>
                <a:ea typeface="+mn-ea"/>
                <a:cs typeface="+mn-cs"/>
              </a:rPr>
              <a:t>	- receives the entire software in a bundle. </a:t>
            </a:r>
          </a:p>
          <a:p>
            <a:r>
              <a:rPr lang="en-US" sz="1200" b="0" i="0" kern="1200" dirty="0">
                <a:solidFill>
                  <a:schemeClr val="tx1"/>
                </a:solidFill>
                <a:effectLst/>
                <a:latin typeface="+mn-lt"/>
                <a:ea typeface="+mn-ea"/>
                <a:cs typeface="+mn-cs"/>
              </a:rPr>
              <a:t>	So what is the difference between Big Bang Integration Testing and System Testing? </a:t>
            </a:r>
          </a:p>
          <a:p>
            <a:r>
              <a:rPr lang="en-US" sz="1200" b="0" i="0" kern="1200" dirty="0">
                <a:solidFill>
                  <a:schemeClr val="tx1"/>
                </a:solidFill>
                <a:effectLst/>
                <a:latin typeface="+mn-lt"/>
                <a:ea typeface="+mn-ea"/>
                <a:cs typeface="+mn-cs"/>
              </a:rPr>
              <a:t>	Well, the former tests only the interactions between the units while the latter tests the entire system.</a:t>
            </a:r>
          </a:p>
          <a:p>
            <a:r>
              <a:rPr lang="en-US" sz="1200" b="0" i="1" kern="1200" dirty="0">
                <a:solidFill>
                  <a:schemeClr val="tx1"/>
                </a:solidFill>
                <a:effectLst/>
                <a:latin typeface="+mn-lt"/>
                <a:ea typeface="+mn-ea"/>
                <a:cs typeface="+mn-cs"/>
              </a:rPr>
              <a:t>Top Down</a:t>
            </a:r>
            <a:r>
              <a:rPr lang="en-US" sz="1200" b="0" i="0" kern="1200" dirty="0">
                <a:solidFill>
                  <a:schemeClr val="tx1"/>
                </a:solidFill>
                <a:effectLst/>
                <a:latin typeface="+mn-lt"/>
                <a:ea typeface="+mn-ea"/>
                <a:cs typeface="+mn-cs"/>
              </a:rPr>
              <a:t>  -  top-level units are tested first and lower level units are tested step by step after that. </a:t>
            </a:r>
          </a:p>
          <a:p>
            <a:r>
              <a:rPr lang="en-US" sz="1200" b="0" i="0" kern="1200" dirty="0">
                <a:solidFill>
                  <a:schemeClr val="tx1"/>
                </a:solidFill>
                <a:effectLst/>
                <a:latin typeface="+mn-lt"/>
                <a:ea typeface="+mn-ea"/>
                <a:cs typeface="+mn-cs"/>
              </a:rPr>
              <a:t>	This approach is taken when top-down development approach is followed. </a:t>
            </a:r>
          </a:p>
          <a:p>
            <a:r>
              <a:rPr lang="en-US" sz="1200" b="0" i="0" kern="1200" dirty="0">
                <a:solidFill>
                  <a:schemeClr val="tx1"/>
                </a:solidFill>
                <a:effectLst/>
                <a:latin typeface="+mn-lt"/>
                <a:ea typeface="+mn-ea"/>
                <a:cs typeface="+mn-cs"/>
              </a:rPr>
              <a:t>	Test Stubs are needed to simulate lower level units which may not be available during the initial phases.</a:t>
            </a:r>
          </a:p>
          <a:p>
            <a:r>
              <a:rPr lang="en-US" sz="1200" b="0" i="1" kern="1200" dirty="0">
                <a:solidFill>
                  <a:schemeClr val="tx1"/>
                </a:solidFill>
                <a:effectLst/>
                <a:latin typeface="+mn-lt"/>
                <a:ea typeface="+mn-ea"/>
                <a:cs typeface="+mn-cs"/>
              </a:rPr>
              <a:t>Bottom Up</a:t>
            </a:r>
            <a:r>
              <a:rPr lang="en-US" sz="1200" b="0" i="0" kern="1200" dirty="0">
                <a:solidFill>
                  <a:schemeClr val="tx1"/>
                </a:solidFill>
                <a:effectLst/>
                <a:latin typeface="+mn-lt"/>
                <a:ea typeface="+mn-ea"/>
                <a:cs typeface="+mn-cs"/>
              </a:rPr>
              <a:t>  -  bottom level units are tested first and upper-level units step by step after that. </a:t>
            </a:r>
          </a:p>
          <a:p>
            <a:r>
              <a:rPr lang="en-US" sz="1200" b="0" i="0" kern="1200" dirty="0">
                <a:solidFill>
                  <a:schemeClr val="tx1"/>
                </a:solidFill>
                <a:effectLst/>
                <a:latin typeface="+mn-lt"/>
                <a:ea typeface="+mn-ea"/>
                <a:cs typeface="+mn-cs"/>
              </a:rPr>
              <a:t>	This approach is taken when bottom-up development approach is followed. </a:t>
            </a:r>
          </a:p>
          <a:p>
            <a:r>
              <a:rPr lang="en-US" sz="1200" b="0" i="0" kern="1200" dirty="0">
                <a:solidFill>
                  <a:schemeClr val="tx1"/>
                </a:solidFill>
                <a:effectLst/>
                <a:latin typeface="+mn-lt"/>
                <a:ea typeface="+mn-ea"/>
                <a:cs typeface="+mn-cs"/>
              </a:rPr>
              <a:t>	Test Drivers are needed to simulate higher level units which may not be available during the initial phases.</a:t>
            </a:r>
          </a:p>
          <a:p>
            <a:r>
              <a:rPr lang="en-US" sz="1200" b="0" i="1" kern="1200" dirty="0">
                <a:solidFill>
                  <a:schemeClr val="tx1"/>
                </a:solidFill>
                <a:effectLst/>
                <a:latin typeface="+mn-lt"/>
                <a:ea typeface="+mn-ea"/>
                <a:cs typeface="+mn-cs"/>
              </a:rPr>
              <a:t>Sandwich/Hybrid</a:t>
            </a:r>
            <a:r>
              <a:rPr lang="en-US" sz="1200" b="0" i="0" kern="1200" dirty="0">
                <a:solidFill>
                  <a:schemeClr val="tx1"/>
                </a:solidFill>
                <a:effectLst/>
                <a:latin typeface="+mn-lt"/>
                <a:ea typeface="+mn-ea"/>
                <a:cs typeface="+mn-cs"/>
              </a:rPr>
              <a:t> -  is a combination of Top Down and Bottom Up approaches.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809971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and Site access</a:t>
            </a:r>
          </a:p>
          <a:p>
            <a:r>
              <a:rPr lang="en-US" dirty="0"/>
              <a:t>Site access controlled through IP whitelisting and blacklisting </a:t>
            </a:r>
          </a:p>
          <a:p>
            <a:r>
              <a:rPr lang="en-US" dirty="0"/>
              <a:t>Private communication between snowflake and VPC through AWS </a:t>
            </a:r>
            <a:r>
              <a:rPr lang="en-US" dirty="0" err="1"/>
              <a:t>privatelink</a:t>
            </a:r>
            <a:r>
              <a:rPr lang="en-US" dirty="0"/>
              <a:t> </a:t>
            </a:r>
          </a:p>
          <a:p>
            <a:r>
              <a:rPr lang="en-US" dirty="0"/>
              <a:t>By default, Snowflake allows users to connect to the service from any computer or device IP address</a:t>
            </a:r>
          </a:p>
          <a:p>
            <a:r>
              <a:rPr lang="en-US" dirty="0"/>
              <a:t>A security administrator (or higher) can create a network policy to allow or deny access to a single IP address or a list of addresses</a:t>
            </a:r>
          </a:p>
          <a:p>
            <a:endParaRPr lang="en-US" dirty="0"/>
          </a:p>
          <a:p>
            <a:r>
              <a:rPr lang="en-US" dirty="0"/>
              <a:t>User and group admin </a:t>
            </a:r>
          </a:p>
          <a:p>
            <a:r>
              <a:rPr lang="en-US" dirty="0"/>
              <a:t>SCIM – System for Cross-domain identity management - open specification to help automated management of user identities and roles </a:t>
            </a:r>
          </a:p>
          <a:p>
            <a:endParaRPr lang="en-US" dirty="0"/>
          </a:p>
          <a:p>
            <a:r>
              <a:rPr lang="en-US" dirty="0"/>
              <a:t>Account and users group admin </a:t>
            </a:r>
          </a:p>
          <a:p>
            <a:r>
              <a:rPr lang="en-US" dirty="0"/>
              <a:t>Multi factor authentication - set up a duo – passcode </a:t>
            </a:r>
          </a:p>
          <a:p>
            <a:r>
              <a:rPr lang="en-US" dirty="0"/>
              <a:t>OAuth - </a:t>
            </a:r>
            <a:r>
              <a:rPr lang="en-US" sz="1200" b="0" i="0" kern="1200" dirty="0">
                <a:solidFill>
                  <a:schemeClr val="tx1"/>
                </a:solidFill>
                <a:effectLst/>
                <a:latin typeface="+mn-lt"/>
                <a:ea typeface="+mn-ea"/>
                <a:cs typeface="+mn-cs"/>
              </a:rPr>
              <a:t>open-standard protocol that allows supported clients authorized access to Snowflake without sharing or storing user login credentials</a:t>
            </a:r>
          </a:p>
          <a:p>
            <a:endParaRPr lang="en-US" sz="1200" b="0" i="0" kern="1200" dirty="0">
              <a:solidFill>
                <a:schemeClr val="tx1"/>
              </a:solidFill>
              <a:effectLst/>
              <a:latin typeface="+mn-lt"/>
              <a:ea typeface="+mn-ea"/>
              <a:cs typeface="+mn-cs"/>
            </a:endParaRPr>
          </a:p>
          <a:p>
            <a:r>
              <a:rPr lang="en-US" dirty="0"/>
              <a:t>Object Security </a:t>
            </a:r>
          </a:p>
          <a:p>
            <a:r>
              <a:rPr lang="en-US" sz="1200" b="0" i="0" kern="1200" dirty="0" err="1">
                <a:solidFill>
                  <a:schemeClr val="tx1"/>
                </a:solidFill>
                <a:effectLst/>
                <a:latin typeface="+mn-lt"/>
                <a:ea typeface="+mn-ea"/>
                <a:cs typeface="+mn-cs"/>
              </a:rPr>
              <a:t>hrough</a:t>
            </a:r>
            <a:r>
              <a:rPr lang="en-US" sz="1200" b="0" i="0" kern="1200" dirty="0">
                <a:solidFill>
                  <a:schemeClr val="tx1"/>
                </a:solidFill>
                <a:effectLst/>
                <a:latin typeface="+mn-lt"/>
                <a:ea typeface="+mn-ea"/>
                <a:cs typeface="+mn-cs"/>
              </a:rPr>
              <a:t> a hybrid model of DAC (discretionary access control) and RBAC (role-based access control)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Security </a:t>
            </a:r>
          </a:p>
          <a:p>
            <a:r>
              <a:rPr lang="en-US" sz="1200" b="0" i="0" kern="1200" dirty="0">
                <a:solidFill>
                  <a:schemeClr val="tx1"/>
                </a:solidFill>
                <a:effectLst/>
                <a:latin typeface="+mn-lt"/>
                <a:ea typeface="+mn-ea"/>
                <a:cs typeface="+mn-cs"/>
              </a:rPr>
              <a:t>using AES 256 strong encryption</a:t>
            </a:r>
          </a:p>
          <a:p>
            <a:r>
              <a:rPr lang="en-US" sz="1200" b="0" i="0" kern="1200" dirty="0">
                <a:solidFill>
                  <a:schemeClr val="tx1"/>
                </a:solidFill>
                <a:effectLst/>
                <a:latin typeface="+mn-lt"/>
                <a:ea typeface="+mn-ea"/>
                <a:cs typeface="+mn-cs"/>
              </a:rPr>
              <a:t>All files stored in stages (for data loading/unloading) automatically encrypted (using either AES 128 standard or 256 strong encryption)</a:t>
            </a:r>
          </a:p>
          <a:p>
            <a:r>
              <a:rPr lang="en-US" sz="1200" b="0" i="0" u="none" strike="noStrike" kern="1200" dirty="0">
                <a:solidFill>
                  <a:schemeClr val="tx1"/>
                </a:solidFill>
                <a:effectLst/>
                <a:latin typeface="+mn-lt"/>
                <a:ea typeface="+mn-ea"/>
                <a:cs typeface="+mn-cs"/>
                <a:hlinkClick r:id="rId3"/>
              </a:rPr>
              <a:t>Periodic rekeying</a:t>
            </a:r>
            <a:r>
              <a:rPr lang="en-US" sz="1200" b="0" i="0" kern="1200" dirty="0">
                <a:solidFill>
                  <a:schemeClr val="tx1"/>
                </a:solidFill>
                <a:effectLst/>
                <a:latin typeface="+mn-lt"/>
                <a:ea typeface="+mn-ea"/>
                <a:cs typeface="+mn-cs"/>
              </a:rPr>
              <a:t> of encrypted data</a:t>
            </a:r>
          </a:p>
          <a:p>
            <a:r>
              <a:rPr lang="en-US" sz="1200" b="0" i="0" kern="1200" dirty="0">
                <a:solidFill>
                  <a:schemeClr val="tx1"/>
                </a:solidFill>
                <a:effectLst/>
                <a:latin typeface="+mn-lt"/>
                <a:ea typeface="+mn-ea"/>
                <a:cs typeface="+mn-cs"/>
              </a:rPr>
              <a:t>Support for encrypting data using </a:t>
            </a:r>
            <a:r>
              <a:rPr lang="en-US" sz="1200" b="0" i="0" u="none" strike="noStrike" kern="1200" dirty="0">
                <a:solidFill>
                  <a:schemeClr val="tx1"/>
                </a:solidFill>
                <a:effectLst/>
                <a:latin typeface="+mn-lt"/>
                <a:ea typeface="+mn-ea"/>
                <a:cs typeface="+mn-cs"/>
                <a:hlinkClick r:id="rId3"/>
              </a:rPr>
              <a:t>customer-managed keys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Support for masking column data in tables and views using </a:t>
            </a:r>
            <a:r>
              <a:rPr lang="en-US" sz="1200" b="0" i="0" u="none" strike="noStrike" kern="1200" dirty="0">
                <a:solidFill>
                  <a:schemeClr val="tx1"/>
                </a:solidFill>
                <a:effectLst/>
                <a:latin typeface="+mn-lt"/>
                <a:ea typeface="+mn-ea"/>
                <a:cs typeface="+mn-cs"/>
                <a:hlinkClick r:id="rId4"/>
              </a:rPr>
              <a:t>Column-level Security</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Security validations </a:t>
            </a:r>
          </a:p>
          <a:p>
            <a:r>
              <a:rPr lang="en-US" sz="1200" b="0" i="0" kern="1200" dirty="0">
                <a:solidFill>
                  <a:schemeClr val="tx1"/>
                </a:solidFill>
                <a:effectLst/>
                <a:latin typeface="+mn-lt"/>
                <a:ea typeface="+mn-ea"/>
                <a:cs typeface="+mn-cs"/>
              </a:rPr>
              <a:t>SOC 1 type 2 , SOC 2 Type 2</a:t>
            </a:r>
          </a:p>
          <a:p>
            <a:r>
              <a:rPr lang="en-US" sz="1200" b="0" i="0" kern="1200" dirty="0">
                <a:solidFill>
                  <a:schemeClr val="tx1"/>
                </a:solidFill>
                <a:effectLst/>
                <a:latin typeface="+mn-lt"/>
                <a:ea typeface="+mn-ea"/>
                <a:cs typeface="+mn-cs"/>
              </a:rPr>
              <a:t>HIPAA</a:t>
            </a:r>
          </a:p>
          <a:p>
            <a:r>
              <a:rPr lang="en-US" sz="1200" b="0" i="0" kern="1200" dirty="0">
                <a:solidFill>
                  <a:schemeClr val="tx1"/>
                </a:solidFill>
                <a:effectLst/>
                <a:latin typeface="+mn-lt"/>
                <a:ea typeface="+mn-ea"/>
                <a:cs typeface="+mn-cs"/>
              </a:rPr>
              <a:t>PCI DSS compliance </a:t>
            </a:r>
            <a:endParaRPr lang="en-US" dirty="0"/>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You can set the STATEMENT_TIMEOUT_IN_SECONDS value at an account, session, object, or warehouse level to determine the duration allowed for a query. The default value is 2 days, but you can modify that at any of these levels to be a lower value.</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8</a:t>
            </a:fld>
            <a:endParaRPr lang="en-US"/>
          </a:p>
        </p:txBody>
      </p:sp>
    </p:spTree>
    <p:extLst>
      <p:ext uri="{BB962C8B-B14F-4D97-AF65-F5344CB8AC3E}">
        <p14:creationId xmlns:p14="http://schemas.microsoft.com/office/powerpoint/2010/main" val="1229135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Private </a:t>
            </a:r>
          </a:p>
          <a:p>
            <a:r>
              <a:rPr lang="en-US" dirty="0"/>
              <a:t>cloud </a:t>
            </a:r>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1224479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has heard of GDPR  or CCPA</a:t>
            </a:r>
          </a:p>
          <a:p>
            <a:endParaRPr lang="en-US" dirty="0"/>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General Data Protection Regulation</a:t>
            </a:r>
            <a:r>
              <a:rPr lang="en-US" sz="1200" b="0" i="0" kern="1200" dirty="0">
                <a:solidFill>
                  <a:schemeClr val="tx1"/>
                </a:solidFill>
                <a:effectLst/>
                <a:latin typeface="+mn-lt"/>
                <a:ea typeface="+mn-ea"/>
                <a:cs typeface="+mn-cs"/>
              </a:rPr>
              <a:t> (EU) </a:t>
            </a:r>
            <a:r>
              <a:rPr lang="en-US" sz="1200" b="0" i="0" u="none" strike="noStrike" kern="1200" dirty="0">
                <a:solidFill>
                  <a:schemeClr val="tx1"/>
                </a:solidFill>
                <a:effectLst/>
                <a:latin typeface="+mn-lt"/>
                <a:ea typeface="+mn-ea"/>
                <a:cs typeface="+mn-cs"/>
                <a:hlinkClick r:id="rId3"/>
              </a:rPr>
              <a:t>2016/679</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GDPR</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4" tooltip="Regulation (European Union)"/>
              </a:rPr>
              <a:t>regulation</a:t>
            </a:r>
            <a:r>
              <a:rPr lang="en-US" sz="1200" b="0" i="0" kern="1200" dirty="0">
                <a:solidFill>
                  <a:schemeClr val="tx1"/>
                </a:solidFill>
                <a:effectLst/>
                <a:latin typeface="+mn-lt"/>
                <a:ea typeface="+mn-ea"/>
                <a:cs typeface="+mn-cs"/>
              </a:rPr>
              <a:t> in </a:t>
            </a:r>
            <a:r>
              <a:rPr lang="en-US" sz="1200" b="0" i="0" u="none" strike="noStrike" kern="1200" dirty="0">
                <a:solidFill>
                  <a:schemeClr val="tx1"/>
                </a:solidFill>
                <a:effectLst/>
                <a:latin typeface="+mn-lt"/>
                <a:ea typeface="+mn-ea"/>
                <a:cs typeface="+mn-cs"/>
                <a:hlinkClick r:id="rId5" tooltip="EU law"/>
              </a:rPr>
              <a:t>EU law</a:t>
            </a:r>
            <a:r>
              <a:rPr lang="en-US" sz="1200" b="0" i="0" kern="1200" dirty="0">
                <a:solidFill>
                  <a:schemeClr val="tx1"/>
                </a:solidFill>
                <a:effectLst/>
                <a:latin typeface="+mn-lt"/>
                <a:ea typeface="+mn-ea"/>
                <a:cs typeface="+mn-cs"/>
              </a:rPr>
              <a:t> on </a:t>
            </a:r>
            <a:r>
              <a:rPr lang="en-US" sz="1200" b="0" i="0" u="none" strike="noStrike" kern="1200" dirty="0">
                <a:solidFill>
                  <a:schemeClr val="tx1"/>
                </a:solidFill>
                <a:effectLst/>
                <a:latin typeface="+mn-lt"/>
                <a:ea typeface="+mn-ea"/>
                <a:cs typeface="+mn-cs"/>
                <a:hlinkClick r:id="rId6" tooltip="Data protection"/>
              </a:rPr>
              <a:t>data protection</a:t>
            </a:r>
            <a:r>
              <a:rPr lang="en-US" sz="1200" b="0" i="0" kern="1200" dirty="0">
                <a:solidFill>
                  <a:schemeClr val="tx1"/>
                </a:solidFill>
                <a:effectLst/>
                <a:latin typeface="+mn-lt"/>
                <a:ea typeface="+mn-ea"/>
                <a:cs typeface="+mn-cs"/>
              </a:rPr>
              <a:t> and privacy in the </a:t>
            </a:r>
            <a:r>
              <a:rPr lang="en-US" sz="1200" b="0" i="0" u="none" strike="noStrike" kern="1200" dirty="0">
                <a:solidFill>
                  <a:schemeClr val="tx1"/>
                </a:solidFill>
                <a:effectLst/>
                <a:latin typeface="+mn-lt"/>
                <a:ea typeface="+mn-ea"/>
                <a:cs typeface="+mn-cs"/>
                <a:hlinkClick r:id="rId7" tooltip="European Union"/>
              </a:rPr>
              <a:t>European Union</a:t>
            </a:r>
            <a:r>
              <a:rPr lang="en-US" sz="1200" b="0" i="0" kern="1200" dirty="0">
                <a:solidFill>
                  <a:schemeClr val="tx1"/>
                </a:solidFill>
                <a:effectLst/>
                <a:latin typeface="+mn-lt"/>
                <a:ea typeface="+mn-ea"/>
                <a:cs typeface="+mn-cs"/>
              </a:rPr>
              <a:t> (EU) and the </a:t>
            </a:r>
            <a:r>
              <a:rPr lang="en-US" sz="1200" b="0" i="0" u="none" strike="noStrike" kern="1200" dirty="0">
                <a:solidFill>
                  <a:schemeClr val="tx1"/>
                </a:solidFill>
                <a:effectLst/>
                <a:latin typeface="+mn-lt"/>
                <a:ea typeface="+mn-ea"/>
                <a:cs typeface="+mn-cs"/>
                <a:hlinkClick r:id="rId8" tooltip="European Economic Area"/>
              </a:rPr>
              <a:t>European Economic Area</a:t>
            </a:r>
            <a:r>
              <a:rPr lang="en-US" sz="1200" b="0" i="0" kern="1200" dirty="0">
                <a:solidFill>
                  <a:schemeClr val="tx1"/>
                </a:solidFill>
                <a:effectLst/>
                <a:latin typeface="+mn-lt"/>
                <a:ea typeface="+mn-ea"/>
                <a:cs typeface="+mn-cs"/>
              </a:rPr>
              <a:t> (EEA). It also addresses the transfer of </a:t>
            </a:r>
            <a:r>
              <a:rPr lang="en-US" sz="1200" b="0" i="0" u="none" strike="noStrike" kern="1200" dirty="0">
                <a:solidFill>
                  <a:schemeClr val="tx1"/>
                </a:solidFill>
                <a:effectLst/>
                <a:latin typeface="+mn-lt"/>
                <a:ea typeface="+mn-ea"/>
                <a:cs typeface="+mn-cs"/>
                <a:hlinkClick r:id="rId9" tooltip="Personal data"/>
              </a:rPr>
              <a:t>personal data</a:t>
            </a:r>
            <a:r>
              <a:rPr lang="en-US" sz="1200" b="0" i="0" kern="1200" dirty="0">
                <a:solidFill>
                  <a:schemeClr val="tx1"/>
                </a:solidFill>
                <a:effectLst/>
                <a:latin typeface="+mn-lt"/>
                <a:ea typeface="+mn-ea"/>
                <a:cs typeface="+mn-cs"/>
              </a:rPr>
              <a:t> outside the EU and EEA areas. The GDPR aims primarily to give control to individuals over their personal data and to simplify the regulatory environment for </a:t>
            </a:r>
            <a:r>
              <a:rPr lang="en-US" sz="1200" b="0" i="0" u="none" strike="noStrike" kern="1200" dirty="0">
                <a:solidFill>
                  <a:schemeClr val="tx1"/>
                </a:solidFill>
                <a:effectLst/>
                <a:latin typeface="+mn-lt"/>
                <a:ea typeface="+mn-ea"/>
                <a:cs typeface="+mn-cs"/>
                <a:hlinkClick r:id="rId10" tooltip="International business"/>
              </a:rPr>
              <a:t>international business</a:t>
            </a:r>
            <a:r>
              <a:rPr lang="en-US" sz="1200" b="0" i="0" kern="1200" dirty="0">
                <a:solidFill>
                  <a:schemeClr val="tx1"/>
                </a:solidFill>
                <a:effectLst/>
                <a:latin typeface="+mn-lt"/>
                <a:ea typeface="+mn-ea"/>
                <a:cs typeface="+mn-cs"/>
              </a:rPr>
              <a:t> by unifying the regulation within the EU.</a:t>
            </a:r>
            <a:r>
              <a:rPr lang="en-US" sz="1200" b="0" i="0" u="none" strike="noStrike" kern="1200" baseline="30000" dirty="0">
                <a:solidFill>
                  <a:schemeClr val="tx1"/>
                </a:solidFill>
                <a:effectLst/>
                <a:latin typeface="+mn-lt"/>
                <a:ea typeface="+mn-ea"/>
                <a:cs typeface="+mn-cs"/>
                <a:hlinkClick r:id="rId11"/>
              </a:rPr>
              <a:t>[1]</a:t>
            </a:r>
            <a:r>
              <a:rPr lang="en-US" sz="1200" b="0" i="0" kern="1200" dirty="0">
                <a:solidFill>
                  <a:schemeClr val="tx1"/>
                </a:solidFill>
                <a:effectLst/>
                <a:latin typeface="+mn-lt"/>
                <a:ea typeface="+mn-ea"/>
                <a:cs typeface="+mn-cs"/>
              </a:rPr>
              <a:t> Superseding the </a:t>
            </a:r>
            <a:r>
              <a:rPr lang="en-US" sz="1200" b="0" i="0" u="none" strike="noStrike" kern="1200" dirty="0">
                <a:solidFill>
                  <a:schemeClr val="tx1"/>
                </a:solidFill>
                <a:effectLst/>
                <a:latin typeface="+mn-lt"/>
                <a:ea typeface="+mn-ea"/>
                <a:cs typeface="+mn-cs"/>
                <a:hlinkClick r:id="rId12" tooltip="Data Protection Directive"/>
              </a:rPr>
              <a:t>Data Protection Directive</a:t>
            </a:r>
            <a:r>
              <a:rPr lang="en-US" sz="1200" b="0" i="0" kern="1200" dirty="0">
                <a:solidFill>
                  <a:schemeClr val="tx1"/>
                </a:solidFill>
                <a:effectLst/>
                <a:latin typeface="+mn-lt"/>
                <a:ea typeface="+mn-ea"/>
                <a:cs typeface="+mn-cs"/>
              </a:rPr>
              <a:t> 95/46/EC, the regulation contains provisions and requirements related to the processing of </a:t>
            </a:r>
            <a:r>
              <a:rPr lang="en-US" sz="1200" b="0" i="0" u="none" strike="noStrike" kern="1200" dirty="0">
                <a:solidFill>
                  <a:schemeClr val="tx1"/>
                </a:solidFill>
                <a:effectLst/>
                <a:latin typeface="+mn-lt"/>
                <a:ea typeface="+mn-ea"/>
                <a:cs typeface="+mn-cs"/>
                <a:hlinkClick r:id="rId9" tooltip="Personal data"/>
              </a:rPr>
              <a:t>personal data</a:t>
            </a:r>
            <a:r>
              <a:rPr lang="en-US" sz="1200" b="0" i="0" kern="1200" dirty="0">
                <a:solidFill>
                  <a:schemeClr val="tx1"/>
                </a:solidFill>
                <a:effectLst/>
                <a:latin typeface="+mn-lt"/>
                <a:ea typeface="+mn-ea"/>
                <a:cs typeface="+mn-cs"/>
              </a:rPr>
              <a:t> of individuals (formally called </a:t>
            </a:r>
            <a:r>
              <a:rPr lang="en-US" sz="1200" b="0" i="1" kern="1200" dirty="0">
                <a:solidFill>
                  <a:schemeClr val="tx1"/>
                </a:solidFill>
                <a:effectLst/>
                <a:latin typeface="+mn-lt"/>
                <a:ea typeface="+mn-ea"/>
                <a:cs typeface="+mn-cs"/>
              </a:rPr>
              <a:t>data subjects</a:t>
            </a:r>
            <a:r>
              <a:rPr lang="en-US" sz="1200" b="0" i="0" kern="1200" dirty="0">
                <a:solidFill>
                  <a:schemeClr val="tx1"/>
                </a:solidFill>
                <a:effectLst/>
                <a:latin typeface="+mn-lt"/>
                <a:ea typeface="+mn-ea"/>
                <a:cs typeface="+mn-cs"/>
              </a:rPr>
              <a:t> in the GDPR) who are located in the EEA, and applies to any enterprise—regardless of its location and the data subjects' citizenship or residence—that is processing the personal information of data subjects inside the EEA.</a:t>
            </a:r>
          </a:p>
          <a:p>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With the </a:t>
            </a:r>
            <a:r>
              <a:rPr lang="en-US" sz="1200" b="0" i="0" u="none" strike="noStrike" kern="1200" dirty="0">
                <a:solidFill>
                  <a:schemeClr val="tx1"/>
                </a:solidFill>
                <a:effectLst/>
                <a:latin typeface="+mn-lt"/>
                <a:ea typeface="+mn-ea"/>
                <a:cs typeface="+mn-cs"/>
                <a:hlinkClick r:id="rId13"/>
              </a:rPr>
              <a:t>California Consumer Privacy Act</a:t>
            </a:r>
            <a:r>
              <a:rPr lang="en-US" sz="1200" b="0" i="0" kern="1200" dirty="0">
                <a:solidFill>
                  <a:schemeClr val="tx1"/>
                </a:solidFill>
                <a:effectLst/>
                <a:latin typeface="+mn-lt"/>
                <a:ea typeface="+mn-ea"/>
                <a:cs typeface="+mn-cs"/>
              </a:rPr>
              <a:t> (CCPA) taking effect in January 2020, companies have limited time to get a handle on the customer information they have and how they need to care for it. If they don’t, they not only risk being fined, but also loss of brand reputation and consumer trust — which are immeasurable.</a:t>
            </a:r>
          </a:p>
          <a:p>
            <a:pPr rtl="0"/>
            <a:r>
              <a:rPr lang="en-US" sz="1200" b="0" i="0" kern="1200" dirty="0">
                <a:solidFill>
                  <a:schemeClr val="tx1"/>
                </a:solidFill>
                <a:effectLst/>
                <a:latin typeface="+mn-lt"/>
                <a:ea typeface="+mn-ea"/>
                <a:cs typeface="+mn-cs"/>
              </a:rPr>
              <a:t>California was one of the first states to provide an express right of privacy in its constitution and the first to pass a </a:t>
            </a:r>
            <a:r>
              <a:rPr lang="en-US" sz="1200" b="0" i="0" u="none" strike="noStrike" kern="1200" dirty="0">
                <a:solidFill>
                  <a:schemeClr val="tx1"/>
                </a:solidFill>
                <a:effectLst/>
                <a:latin typeface="+mn-lt"/>
                <a:ea typeface="+mn-ea"/>
                <a:cs typeface="+mn-cs"/>
                <a:hlinkClick r:id="rId14"/>
              </a:rPr>
              <a:t>data breach notification law</a:t>
            </a:r>
            <a:r>
              <a:rPr lang="en-US" sz="1200" b="0" i="0" kern="1200" dirty="0">
                <a:solidFill>
                  <a:schemeClr val="tx1"/>
                </a:solidFill>
                <a:effectLst/>
                <a:latin typeface="+mn-lt"/>
                <a:ea typeface="+mn-ea"/>
                <a:cs typeface="+mn-cs"/>
              </a:rPr>
              <a:t>, so it was not surprising when state lawmakers in June 2018 passed the CCPA, the nation’s first statewide data privacy law. The CCPA isn’t just a state law — it will become the </a:t>
            </a:r>
            <a:r>
              <a:rPr lang="en-US" sz="1200" b="0" i="0" kern="1200" dirty="0" err="1">
                <a:solidFill>
                  <a:schemeClr val="tx1"/>
                </a:solidFill>
                <a:effectLst/>
                <a:latin typeface="+mn-lt"/>
                <a:ea typeface="+mn-ea"/>
                <a:cs typeface="+mn-cs"/>
              </a:rPr>
              <a:t>defacto</a:t>
            </a:r>
            <a:r>
              <a:rPr lang="en-US" sz="1200" b="0" i="0" kern="1200" dirty="0">
                <a:solidFill>
                  <a:schemeClr val="tx1"/>
                </a:solidFill>
                <a:effectLst/>
                <a:latin typeface="+mn-lt"/>
                <a:ea typeface="+mn-ea"/>
                <a:cs typeface="+mn-cs"/>
              </a:rPr>
              <a:t> national standard for the foreseeable future, because the sheer numbers of Californians means most businesses in the country will have to comply. The requirements aren’t insignificant. Companies will have to disclose to California customers what data of theirs has been collected, delete it and stop selling it if the customer requests. The fines could easily add up — $7,500 per violation if intentional, $2,500 for those lacking intent and $750 per affected user in civil damages.</a:t>
            </a:r>
          </a:p>
          <a:p>
            <a:pPr rtl="0"/>
            <a:endParaRPr lang="en-US" sz="1200" b="0" i="0" kern="1200" dirty="0">
              <a:solidFill>
                <a:schemeClr val="tx1"/>
              </a:solidFill>
              <a:effectLst/>
              <a:latin typeface="+mn-lt"/>
              <a:ea typeface="+mn-ea"/>
              <a:cs typeface="+mn-cs"/>
            </a:endParaRP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One of other challenges faced by data warehouse projects involves the need to anonymize production data for development purposes. This may involve either removing or masking sensitive data.</a:t>
            </a:r>
          </a:p>
          <a:p>
            <a:pPr rtl="0"/>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diagram above illustrates the best practice approach for management of anonymized data. This involves a two-stage process: -</a:t>
            </a:r>
          </a:p>
          <a:p>
            <a:r>
              <a:rPr lang="en-US" sz="1200" b="1" i="0" kern="1200" dirty="0">
                <a:solidFill>
                  <a:schemeClr val="tx1"/>
                </a:solidFill>
                <a:effectLst/>
                <a:latin typeface="+mn-lt"/>
                <a:ea typeface="+mn-ea"/>
                <a:cs typeface="+mn-cs"/>
              </a:rPr>
              <a:t>Anonymize the data: </a:t>
            </a:r>
            <a:r>
              <a:rPr lang="en-US" sz="1200" b="0" i="0" kern="1200" dirty="0">
                <a:solidFill>
                  <a:schemeClr val="tx1"/>
                </a:solidFill>
                <a:effectLst/>
                <a:latin typeface="+mn-lt"/>
                <a:ea typeface="+mn-ea"/>
                <a:cs typeface="+mn-cs"/>
              </a:rPr>
              <a:t>Which involves duplicating the source tables to create an anonymized copy, removing or replacing sensitive data as appropriate.</a:t>
            </a:r>
          </a:p>
          <a:p>
            <a:r>
              <a:rPr lang="en-US" sz="1200" b="1" i="0" kern="1200" dirty="0">
                <a:solidFill>
                  <a:schemeClr val="tx1"/>
                </a:solidFill>
                <a:effectLst/>
                <a:latin typeface="+mn-lt"/>
                <a:ea typeface="+mn-ea"/>
                <a:cs typeface="+mn-cs"/>
              </a:rPr>
              <a:t>Clone the copy: </a:t>
            </a:r>
            <a:r>
              <a:rPr lang="en-US" sz="1200" b="0" i="0" kern="1200" dirty="0">
                <a:solidFill>
                  <a:schemeClr val="tx1"/>
                </a:solidFill>
                <a:effectLst/>
                <a:latin typeface="+mn-lt"/>
                <a:ea typeface="+mn-ea"/>
                <a:cs typeface="+mn-cs"/>
              </a:rPr>
              <a:t>Which produces one or more zero copy clones of the anonymized data. As each clone adds zero additional data storage, this adds no additional storage cost.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this method, multiple development and test database clones can be taken at zero additional cost from the anonymized copy.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of the biggest challenges when working in an agile manner on data warehouse projects is the time and effort involved in replicating and physically transporting data for development and test cycles. When combined with the cost of hardware, storage and maintenance, this can be a significant challenge for most projects.</a:t>
            </a:r>
          </a:p>
          <a:p>
            <a:pPr rtl="0"/>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hlinkClick r:id="rId15"/>
              </a:rPr>
              <a:t>https://community.snowflake.com/s/article/Agile-Data-Warehouse-Development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369497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92353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0989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20899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extLst>
      <p:ext uri="{BB962C8B-B14F-4D97-AF65-F5344CB8AC3E}">
        <p14:creationId xmlns:p14="http://schemas.microsoft.com/office/powerpoint/2010/main" val="928572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83714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42558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31820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091157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4074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64416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701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09146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73023881"/>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basecamp.temenos.com/s/article-detail/a046A00000ATBipQAH/understanding-the-personal-data"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655180" y="477982"/>
            <a:ext cx="9781171" cy="1015663"/>
          </a:xfrm>
          <a:prstGeom prst="rect">
            <a:avLst/>
          </a:prstGeom>
          <a:noFill/>
          <a:ln>
            <a:noFill/>
          </a:ln>
        </p:spPr>
        <p:txBody>
          <a:bodyPr spcFirstLastPara="1" wrap="square" lIns="91425" tIns="45700" rIns="91425" bIns="45700" anchor="t" anchorCtr="0">
            <a:noAutofit/>
          </a:bodyPr>
          <a:lstStyle/>
          <a:p>
            <a:pPr lvl="0"/>
            <a:r>
              <a:rPr lang="en-US" sz="5400" b="1" dirty="0">
                <a:solidFill>
                  <a:srgbClr val="F17E3A"/>
                </a:solidFill>
                <a:latin typeface="Calibri"/>
                <a:cs typeface="Calibri"/>
                <a:sym typeface="Calibri"/>
              </a:rPr>
              <a:t>Data Engineering Best Practices</a:t>
            </a:r>
            <a:endParaRPr lang="en-US" sz="1600"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Calibri"/>
                <a:cs typeface="Calibri"/>
                <a:sym typeface="Calibri"/>
              </a:rPr>
              <a:t>Kerry Nakayama </a:t>
            </a:r>
            <a:endParaRPr kumimoji="0"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3308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PII Data </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5" name="Picture 4">
            <a:extLst>
              <a:ext uri="{FF2B5EF4-FFF2-40B4-BE49-F238E27FC236}">
                <a16:creationId xmlns:a16="http://schemas.microsoft.com/office/drawing/2014/main" id="{4F4ED2A5-84F0-0544-9767-F413444861C0}"/>
              </a:ext>
            </a:extLst>
          </p:cNvPr>
          <p:cNvPicPr>
            <a:picLocks noChangeAspect="1"/>
          </p:cNvPicPr>
          <p:nvPr/>
        </p:nvPicPr>
        <p:blipFill>
          <a:blip r:embed="rId3"/>
          <a:stretch>
            <a:fillRect/>
          </a:stretch>
        </p:blipFill>
        <p:spPr>
          <a:xfrm>
            <a:off x="7163464" y="236771"/>
            <a:ext cx="2975113" cy="2975113"/>
          </a:xfrm>
          <a:prstGeom prst="rect">
            <a:avLst/>
          </a:prstGeom>
        </p:spPr>
      </p:pic>
      <p:pic>
        <p:nvPicPr>
          <p:cNvPr id="1026" name="Picture 2">
            <a:extLst>
              <a:ext uri="{FF2B5EF4-FFF2-40B4-BE49-F238E27FC236}">
                <a16:creationId xmlns:a16="http://schemas.microsoft.com/office/drawing/2014/main" id="{42FC1C24-0379-8646-8315-4409F19FD7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814" y="2724329"/>
            <a:ext cx="5561787" cy="38096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
            <a:extLst>
              <a:ext uri="{FF2B5EF4-FFF2-40B4-BE49-F238E27FC236}">
                <a16:creationId xmlns:a16="http://schemas.microsoft.com/office/drawing/2014/main" id="{B530E0A0-161C-FF46-A913-6964F8CED980}"/>
              </a:ext>
            </a:extLst>
          </p:cNvPr>
          <p:cNvSpPr txBox="1">
            <a:spLocks/>
          </p:cNvSpPr>
          <p:nvPr/>
        </p:nvSpPr>
        <p:spPr>
          <a:xfrm>
            <a:off x="6758348" y="4295839"/>
            <a:ext cx="5033398" cy="1217065"/>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800" kern="0" dirty="0"/>
              <a:t>How should we handle this data? </a:t>
            </a:r>
          </a:p>
          <a:p>
            <a:endParaRPr lang="en-US" kern="0" dirty="0"/>
          </a:p>
          <a:p>
            <a:endParaRPr lang="en-US" kern="0" dirty="0"/>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828000" y="1512000"/>
            <a:ext cx="5678817" cy="1549252"/>
          </a:xfrm>
        </p:spPr>
        <p:txBody>
          <a:bodyPr/>
          <a:lstStyle/>
          <a:p>
            <a:r>
              <a:rPr lang="en-US" sz="2800" dirty="0"/>
              <a:t>What is PII Data?</a:t>
            </a:r>
          </a:p>
          <a:p>
            <a:pPr marL="76200" indent="0">
              <a:buNone/>
            </a:pPr>
            <a:r>
              <a:rPr lang="en-US" sz="1600" dirty="0">
                <a:hlinkClick r:id="rId5"/>
              </a:rPr>
              <a:t>https://basecamp.temenos.com/s/article-detail/a046A00000ATBipQAH/understanding-the-personal-data</a:t>
            </a:r>
            <a:endParaRPr lang="en-US" sz="1600" dirty="0"/>
          </a:p>
          <a:p>
            <a:endParaRPr lang="en-US" dirty="0"/>
          </a:p>
          <a:p>
            <a:endParaRPr lang="en-US" dirty="0"/>
          </a:p>
        </p:txBody>
      </p:sp>
    </p:spTree>
    <p:extLst>
      <p:ext uri="{BB962C8B-B14F-4D97-AF65-F5344CB8AC3E}">
        <p14:creationId xmlns:p14="http://schemas.microsoft.com/office/powerpoint/2010/main" val="3930061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BFEE8-C18C-2444-8AE4-2A5270C61C6F}"/>
              </a:ext>
            </a:extLst>
          </p:cNvPr>
          <p:cNvSpPr>
            <a:spLocks noGrp="1"/>
          </p:cNvSpPr>
          <p:nvPr>
            <p:ph type="title"/>
          </p:nvPr>
        </p:nvSpPr>
        <p:spPr/>
        <p:txBody>
          <a:bodyPr/>
          <a:lstStyle/>
          <a:p>
            <a:r>
              <a:rPr lang="en-US" dirty="0"/>
              <a:t>Roles and Permissions </a:t>
            </a:r>
          </a:p>
        </p:txBody>
      </p:sp>
      <p:sp>
        <p:nvSpPr>
          <p:cNvPr id="3" name="Text Placeholder 2">
            <a:extLst>
              <a:ext uri="{FF2B5EF4-FFF2-40B4-BE49-F238E27FC236}">
                <a16:creationId xmlns:a16="http://schemas.microsoft.com/office/drawing/2014/main" id="{4E23C296-6146-CD42-AAEF-710B6DD02546}"/>
              </a:ext>
            </a:extLst>
          </p:cNvPr>
          <p:cNvSpPr>
            <a:spLocks noGrp="1"/>
          </p:cNvSpPr>
          <p:nvPr>
            <p:ph type="body" idx="1"/>
          </p:nvPr>
        </p:nvSpPr>
        <p:spPr/>
        <p:txBody>
          <a:bodyPr/>
          <a:lstStyle/>
          <a:p>
            <a:r>
              <a:rPr lang="en-US" dirty="0"/>
              <a:t>Use permissions and roles to give access </a:t>
            </a:r>
          </a:p>
          <a:p>
            <a:pPr lvl="1">
              <a:buFont typeface="Wingdings" pitchFamily="2" charset="2"/>
              <a:buChar char="Ø"/>
            </a:pPr>
            <a:r>
              <a:rPr lang="en-US" dirty="0"/>
              <a:t>Adjust access based on how they will be working with the database</a:t>
            </a:r>
          </a:p>
          <a:p>
            <a:pPr lvl="1">
              <a:buFont typeface="Wingdings" pitchFamily="2" charset="2"/>
              <a:buChar char="Ø"/>
            </a:pPr>
            <a:r>
              <a:rPr lang="en-US" dirty="0"/>
              <a:t>Roles and permissions can be granted with a few lines of code</a:t>
            </a:r>
          </a:p>
          <a:p>
            <a:r>
              <a:rPr lang="en-US" dirty="0"/>
              <a:t>Dealing with taxing the system </a:t>
            </a:r>
          </a:p>
          <a:p>
            <a:pPr lvl="1">
              <a:buFont typeface="Wingdings" pitchFamily="2" charset="2"/>
              <a:buChar char="Ø"/>
            </a:pPr>
            <a:r>
              <a:rPr lang="en-US" dirty="0"/>
              <a:t>One bad query can stall a system </a:t>
            </a:r>
          </a:p>
          <a:p>
            <a:pPr lvl="2">
              <a:buFont typeface="Courier New" panose="02070309020205020404" pitchFamily="49" charset="0"/>
              <a:buChar char="o"/>
            </a:pPr>
            <a:r>
              <a:rPr lang="en-US" dirty="0"/>
              <a:t>Set rules to suspend queries that run for longer than hour </a:t>
            </a:r>
          </a:p>
          <a:p>
            <a:pPr lvl="1">
              <a:buFont typeface="Wingdings" pitchFamily="2" charset="2"/>
              <a:buChar char="Ø"/>
            </a:pPr>
            <a:r>
              <a:rPr lang="en-US" dirty="0"/>
              <a:t>Set up a resource monitor </a:t>
            </a:r>
          </a:p>
          <a:p>
            <a:pPr lvl="2">
              <a:buFont typeface="Courier New" panose="02070309020205020404" pitchFamily="49" charset="0"/>
              <a:buChar char="o"/>
            </a:pPr>
            <a:r>
              <a:rPr lang="en-US" dirty="0"/>
              <a:t>Set alerts for groups or warehouses to have a set number of credits </a:t>
            </a:r>
          </a:p>
        </p:txBody>
      </p:sp>
      <p:sp>
        <p:nvSpPr>
          <p:cNvPr id="4" name="Slide Number Placeholder 3">
            <a:extLst>
              <a:ext uri="{FF2B5EF4-FFF2-40B4-BE49-F238E27FC236}">
                <a16:creationId xmlns:a16="http://schemas.microsoft.com/office/drawing/2014/main" id="{995ACCB7-167B-4A42-8B2A-C47688199FF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pic>
        <p:nvPicPr>
          <p:cNvPr id="5" name="Picture 4">
            <a:extLst>
              <a:ext uri="{FF2B5EF4-FFF2-40B4-BE49-F238E27FC236}">
                <a16:creationId xmlns:a16="http://schemas.microsoft.com/office/drawing/2014/main" id="{0490C744-B88C-B444-B0C4-360DC4799140}"/>
              </a:ext>
            </a:extLst>
          </p:cNvPr>
          <p:cNvPicPr>
            <a:picLocks noChangeAspect="1"/>
          </p:cNvPicPr>
          <p:nvPr/>
        </p:nvPicPr>
        <p:blipFill>
          <a:blip r:embed="rId3"/>
          <a:stretch>
            <a:fillRect/>
          </a:stretch>
        </p:blipFill>
        <p:spPr>
          <a:xfrm>
            <a:off x="8680173" y="4586356"/>
            <a:ext cx="2457174" cy="2457174"/>
          </a:xfrm>
          <a:prstGeom prst="rect">
            <a:avLst/>
          </a:prstGeom>
        </p:spPr>
      </p:pic>
      <p:pic>
        <p:nvPicPr>
          <p:cNvPr id="6" name="Picture 5">
            <a:extLst>
              <a:ext uri="{FF2B5EF4-FFF2-40B4-BE49-F238E27FC236}">
                <a16:creationId xmlns:a16="http://schemas.microsoft.com/office/drawing/2014/main" id="{78FB54BF-61ED-1E48-BC69-34F5AC7FBA5E}"/>
              </a:ext>
            </a:extLst>
          </p:cNvPr>
          <p:cNvPicPr>
            <a:picLocks noChangeAspect="1"/>
          </p:cNvPicPr>
          <p:nvPr/>
        </p:nvPicPr>
        <p:blipFill>
          <a:blip r:embed="rId4"/>
          <a:stretch>
            <a:fillRect/>
          </a:stretch>
        </p:blipFill>
        <p:spPr>
          <a:xfrm>
            <a:off x="1338469" y="4599707"/>
            <a:ext cx="5612845" cy="2258293"/>
          </a:xfrm>
          <a:prstGeom prst="rect">
            <a:avLst/>
          </a:prstGeom>
        </p:spPr>
      </p:pic>
    </p:spTree>
    <p:extLst>
      <p:ext uri="{BB962C8B-B14F-4D97-AF65-F5344CB8AC3E}">
        <p14:creationId xmlns:p14="http://schemas.microsoft.com/office/powerpoint/2010/main" val="1462082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Maintenance around Infrastructure</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241041" y="1405983"/>
            <a:ext cx="11098958" cy="4680000"/>
          </a:xfrm>
        </p:spPr>
        <p:txBody>
          <a:bodyPr/>
          <a:lstStyle/>
          <a:p>
            <a:r>
              <a:rPr lang="en-US" dirty="0"/>
              <a:t>Automatic Clustering </a:t>
            </a:r>
          </a:p>
          <a:p>
            <a:pPr lvl="1">
              <a:buFont typeface="Wingdings" pitchFamily="2" charset="2"/>
              <a:buChar char="Ø"/>
            </a:pPr>
            <a:r>
              <a:rPr lang="en-US" dirty="0"/>
              <a:t>No updating indexes and statistics </a:t>
            </a:r>
          </a:p>
          <a:p>
            <a:pPr lvl="1">
              <a:buFont typeface="Wingdings" pitchFamily="2" charset="2"/>
              <a:buChar char="Ø"/>
            </a:pPr>
            <a:r>
              <a:rPr lang="en-US" dirty="0"/>
              <a:t>Post-load vacuuming procedures </a:t>
            </a:r>
          </a:p>
          <a:p>
            <a:pPr lvl="1">
              <a:buFont typeface="Wingdings" pitchFamily="2" charset="2"/>
              <a:buChar char="Ø"/>
            </a:pPr>
            <a:r>
              <a:rPr lang="en-US" dirty="0"/>
              <a:t>Picking distribution keys </a:t>
            </a:r>
          </a:p>
          <a:p>
            <a:pPr lvl="1">
              <a:buFont typeface="Wingdings" pitchFamily="2" charset="2"/>
              <a:buChar char="Ø"/>
            </a:pPr>
            <a:r>
              <a:rPr lang="en-US" dirty="0"/>
              <a:t>Dealing with slow partitions </a:t>
            </a:r>
          </a:p>
          <a:p>
            <a:pPr lvl="1">
              <a:buFont typeface="Wingdings" pitchFamily="2" charset="2"/>
              <a:buChar char="Ø"/>
            </a:pPr>
            <a:r>
              <a:rPr lang="en-US" dirty="0"/>
              <a:t>Manually reordering data </a:t>
            </a:r>
          </a:p>
          <a:p>
            <a:r>
              <a:rPr lang="en-US" dirty="0"/>
              <a:t>Materialized views and automatic maintenance </a:t>
            </a:r>
          </a:p>
          <a:p>
            <a:pPr lvl="1">
              <a:buFont typeface="Wingdings" pitchFamily="2" charset="2"/>
              <a:buChar char="Ø"/>
            </a:pPr>
            <a:r>
              <a:rPr lang="en-US" dirty="0"/>
              <a:t>Multiple MVs with different clustering keys = improved query performance</a:t>
            </a:r>
          </a:p>
          <a:p>
            <a:r>
              <a:rPr lang="en-US" dirty="0"/>
              <a:t>Scalable compute service: no infrastructure to manage</a:t>
            </a:r>
          </a:p>
          <a:p>
            <a:pPr lvl="1">
              <a:buFont typeface="Wingdings" pitchFamily="2" charset="2"/>
              <a:buChar char="Ø"/>
            </a:pPr>
            <a:r>
              <a:rPr lang="en-US" dirty="0"/>
              <a:t>Similar to Snowflake’s automatic clustering with the ability to resume or suspend per table, a user can resume and suspend the automatic maintenance on per MV basis</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5" name="Picture 4">
            <a:extLst>
              <a:ext uri="{FF2B5EF4-FFF2-40B4-BE49-F238E27FC236}">
                <a16:creationId xmlns:a16="http://schemas.microsoft.com/office/drawing/2014/main" id="{41766FA4-5F3C-EA46-B9AC-3B03B7E552B6}"/>
              </a:ext>
            </a:extLst>
          </p:cNvPr>
          <p:cNvPicPr>
            <a:picLocks noChangeAspect="1"/>
          </p:cNvPicPr>
          <p:nvPr/>
        </p:nvPicPr>
        <p:blipFill>
          <a:blip r:embed="rId3"/>
          <a:stretch>
            <a:fillRect/>
          </a:stretch>
        </p:blipFill>
        <p:spPr>
          <a:xfrm>
            <a:off x="6679096" y="93571"/>
            <a:ext cx="4560407" cy="3473748"/>
          </a:xfrm>
          <a:prstGeom prst="rect">
            <a:avLst/>
          </a:prstGeom>
        </p:spPr>
      </p:pic>
    </p:spTree>
    <p:extLst>
      <p:ext uri="{BB962C8B-B14F-4D97-AF65-F5344CB8AC3E}">
        <p14:creationId xmlns:p14="http://schemas.microsoft.com/office/powerpoint/2010/main" val="14757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28A855-FBE8-BA48-A21F-C7B027304D95}"/>
              </a:ext>
            </a:extLst>
          </p:cNvPr>
          <p:cNvPicPr>
            <a:picLocks noChangeAspect="1"/>
          </p:cNvPicPr>
          <p:nvPr/>
        </p:nvPicPr>
        <p:blipFill>
          <a:blip r:embed="rId3"/>
          <a:stretch>
            <a:fillRect/>
          </a:stretch>
        </p:blipFill>
        <p:spPr>
          <a:xfrm>
            <a:off x="3326296" y="2493902"/>
            <a:ext cx="4863548" cy="2537504"/>
          </a:xfrm>
          <a:prstGeom prst="rect">
            <a:avLst/>
          </a:prstGeom>
        </p:spPr>
      </p:pic>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Idempotency</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735234" y="1544687"/>
            <a:ext cx="10512000" cy="4680000"/>
          </a:xfrm>
        </p:spPr>
        <p:txBody>
          <a:bodyPr/>
          <a:lstStyle/>
          <a:p>
            <a:pPr marL="76200" indent="0">
              <a:buNone/>
            </a:pPr>
            <a:r>
              <a:rPr lang="en-US" b="1" dirty="0"/>
              <a:t>What is an Idempotency?</a:t>
            </a:r>
          </a:p>
          <a:p>
            <a:r>
              <a:rPr lang="en-US" dirty="0"/>
              <a:t>One can apply a certain operation on something many times, without changing the result of the operation after the first time the operation is applied.</a:t>
            </a:r>
          </a:p>
          <a:p>
            <a:endParaRPr lang="en-US" sz="3200" dirty="0"/>
          </a:p>
          <a:p>
            <a:endParaRPr lang="en-US" dirty="0"/>
          </a:p>
          <a:p>
            <a:pPr marL="76200" indent="0">
              <a:buNone/>
            </a:pPr>
            <a:endParaRPr lang="en-US" dirty="0"/>
          </a:p>
          <a:p>
            <a:r>
              <a:rPr lang="en-US" kern="1200" dirty="0">
                <a:solidFill>
                  <a:schemeClr val="tx1"/>
                </a:solidFill>
              </a:rPr>
              <a:t>The GET method is </a:t>
            </a:r>
            <a:r>
              <a:rPr lang="en-US" b="1" kern="1200" dirty="0">
                <a:solidFill>
                  <a:schemeClr val="tx1"/>
                </a:solidFill>
              </a:rPr>
              <a:t>idempotent</a:t>
            </a:r>
            <a:r>
              <a:rPr lang="en-US" kern="1200" dirty="0">
                <a:solidFill>
                  <a:schemeClr val="tx1"/>
                </a:solidFill>
              </a:rPr>
              <a:t>, as multiple calls to the GET resource will always return the same response.</a:t>
            </a:r>
          </a:p>
          <a:p>
            <a:r>
              <a:rPr lang="en-US" kern="1200" dirty="0">
                <a:solidFill>
                  <a:schemeClr val="tx1"/>
                </a:solidFill>
              </a:rPr>
              <a:t>The PUT method is </a:t>
            </a:r>
            <a:r>
              <a:rPr lang="en-US" b="1" kern="1200" dirty="0">
                <a:solidFill>
                  <a:schemeClr val="tx1"/>
                </a:solidFill>
              </a:rPr>
              <a:t>idempotent</a:t>
            </a:r>
            <a:r>
              <a:rPr lang="en-US" kern="1200" dirty="0">
                <a:solidFill>
                  <a:schemeClr val="tx1"/>
                </a:solidFill>
              </a:rPr>
              <a:t>, as calling the PUT method multiple times will update the same resource and not change the outcome</a:t>
            </a:r>
            <a:endParaRPr lang="en-US" dirty="0"/>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3344358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Ensuring Data Integrity</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840000" y="1232050"/>
            <a:ext cx="10512000" cy="4680000"/>
          </a:xfrm>
        </p:spPr>
        <p:txBody>
          <a:bodyPr/>
          <a:lstStyle/>
          <a:p>
            <a:pPr marL="76200" indent="0">
              <a:buNone/>
            </a:pPr>
            <a:r>
              <a:rPr lang="en-US" dirty="0"/>
              <a:t>What is Data Integrity?</a:t>
            </a:r>
          </a:p>
          <a:p>
            <a:r>
              <a:rPr lang="en-US" dirty="0"/>
              <a:t>Data integrity refers to the reliability and trustworthiness of data throughout its lifecycle</a:t>
            </a:r>
          </a:p>
          <a:p>
            <a:pPr lvl="1">
              <a:buFont typeface="Wingdings" pitchFamily="2" charset="2"/>
              <a:buChar char="Ø"/>
            </a:pPr>
            <a:r>
              <a:rPr lang="en-US" dirty="0"/>
              <a:t>Error checking and validation</a:t>
            </a:r>
          </a:p>
          <a:p>
            <a:pPr lvl="1">
              <a:buFont typeface="Wingdings" pitchFamily="2" charset="2"/>
              <a:buChar char="Ø"/>
            </a:pPr>
            <a:r>
              <a:rPr lang="en-US" dirty="0"/>
              <a:t>Retrievability and accessibility</a:t>
            </a:r>
          </a:p>
          <a:p>
            <a:pPr lvl="1">
              <a:buFont typeface="Wingdings" pitchFamily="2" charset="2"/>
              <a:buChar char="Ø"/>
            </a:pPr>
            <a:r>
              <a:rPr lang="en-US" dirty="0"/>
              <a:t>Traceability</a:t>
            </a:r>
          </a:p>
          <a:p>
            <a:pPr lvl="1">
              <a:buFont typeface="Wingdings" pitchFamily="2" charset="2"/>
              <a:buChar char="Ø"/>
            </a:pPr>
            <a:r>
              <a:rPr lang="en-US" dirty="0"/>
              <a:t>Reliability </a:t>
            </a:r>
          </a:p>
          <a:p>
            <a:r>
              <a:rPr lang="en-US" dirty="0"/>
              <a:t>Preserve data Integrity</a:t>
            </a:r>
          </a:p>
          <a:p>
            <a:pPr lvl="1"/>
            <a:r>
              <a:rPr lang="en-US" dirty="0"/>
              <a:t>Validate input &amp; data</a:t>
            </a:r>
          </a:p>
          <a:p>
            <a:pPr lvl="1"/>
            <a:r>
              <a:rPr lang="en-US" dirty="0"/>
              <a:t>Remove Duplicate data </a:t>
            </a:r>
          </a:p>
          <a:p>
            <a:pPr lvl="1"/>
            <a:r>
              <a:rPr lang="en-US" dirty="0"/>
              <a:t>Back up data </a:t>
            </a:r>
          </a:p>
          <a:p>
            <a:pPr lvl="1"/>
            <a:r>
              <a:rPr lang="en-US" dirty="0"/>
              <a:t>Access controls </a:t>
            </a:r>
          </a:p>
          <a:p>
            <a:pPr lvl="1"/>
            <a:r>
              <a:rPr lang="en-US" dirty="0"/>
              <a:t>Audit trails </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5" name="Picture 4">
            <a:extLst>
              <a:ext uri="{FF2B5EF4-FFF2-40B4-BE49-F238E27FC236}">
                <a16:creationId xmlns:a16="http://schemas.microsoft.com/office/drawing/2014/main" id="{37ED404A-7BE3-F64D-A70D-809048957EBC}"/>
              </a:ext>
            </a:extLst>
          </p:cNvPr>
          <p:cNvPicPr>
            <a:picLocks noChangeAspect="1"/>
          </p:cNvPicPr>
          <p:nvPr/>
        </p:nvPicPr>
        <p:blipFill>
          <a:blip r:embed="rId3"/>
          <a:stretch>
            <a:fillRect/>
          </a:stretch>
        </p:blipFill>
        <p:spPr>
          <a:xfrm>
            <a:off x="5853223" y="2531166"/>
            <a:ext cx="5616851" cy="3744567"/>
          </a:xfrm>
          <a:prstGeom prst="rect">
            <a:avLst/>
          </a:prstGeom>
        </p:spPr>
      </p:pic>
    </p:spTree>
    <p:extLst>
      <p:ext uri="{BB962C8B-B14F-4D97-AF65-F5344CB8AC3E}">
        <p14:creationId xmlns:p14="http://schemas.microsoft.com/office/powerpoint/2010/main" val="1248607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Compression to Maximize Storage</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828000" y="1512000"/>
            <a:ext cx="7300552" cy="4680000"/>
          </a:xfrm>
        </p:spPr>
        <p:txBody>
          <a:bodyPr/>
          <a:lstStyle/>
          <a:p>
            <a:r>
              <a:rPr lang="en-US" dirty="0"/>
              <a:t>Compress loaded data especially when data is large</a:t>
            </a:r>
          </a:p>
          <a:p>
            <a:r>
              <a:rPr lang="en-US" dirty="0"/>
              <a:t>Select your Codec </a:t>
            </a:r>
          </a:p>
          <a:p>
            <a:pPr lvl="1"/>
            <a:r>
              <a:rPr lang="en-US" dirty="0"/>
              <a:t>Short for compressor/decompressor </a:t>
            </a:r>
          </a:p>
          <a:p>
            <a:r>
              <a:rPr lang="en-US" b="1" dirty="0"/>
              <a:t>Snappy</a:t>
            </a:r>
            <a:r>
              <a:rPr lang="en-US" dirty="0"/>
              <a:t> </a:t>
            </a:r>
          </a:p>
          <a:p>
            <a:pPr lvl="1"/>
            <a:r>
              <a:rPr lang="en-US" dirty="0"/>
              <a:t>Provides lossless compression that is not </a:t>
            </a:r>
            <a:r>
              <a:rPr lang="en-US" dirty="0" err="1"/>
              <a:t>splittable</a:t>
            </a:r>
            <a:r>
              <a:rPr lang="en-US" dirty="0"/>
              <a:t> </a:t>
            </a:r>
          </a:p>
          <a:p>
            <a:pPr lvl="1"/>
            <a:r>
              <a:rPr lang="en-US" dirty="0"/>
              <a:t>Integrated into Hadoop Common and often used for database compression </a:t>
            </a:r>
          </a:p>
          <a:p>
            <a:pPr lvl="1"/>
            <a:r>
              <a:rPr lang="en-US" dirty="0"/>
              <a:t>Snappy compression ratio is around 2x</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5" name="Picture 4">
            <a:extLst>
              <a:ext uri="{FF2B5EF4-FFF2-40B4-BE49-F238E27FC236}">
                <a16:creationId xmlns:a16="http://schemas.microsoft.com/office/drawing/2014/main" id="{C2054315-B805-134D-B34F-5EB2C5F96B78}"/>
              </a:ext>
            </a:extLst>
          </p:cNvPr>
          <p:cNvPicPr>
            <a:picLocks noChangeAspect="1"/>
          </p:cNvPicPr>
          <p:nvPr/>
        </p:nvPicPr>
        <p:blipFill>
          <a:blip r:embed="rId3"/>
          <a:stretch>
            <a:fillRect/>
          </a:stretch>
        </p:blipFill>
        <p:spPr>
          <a:xfrm>
            <a:off x="7571961" y="2799177"/>
            <a:ext cx="3887374" cy="3887374"/>
          </a:xfrm>
          <a:prstGeom prst="rect">
            <a:avLst/>
          </a:prstGeom>
        </p:spPr>
      </p:pic>
    </p:spTree>
    <p:extLst>
      <p:ext uri="{BB962C8B-B14F-4D97-AF65-F5344CB8AC3E}">
        <p14:creationId xmlns:p14="http://schemas.microsoft.com/office/powerpoint/2010/main" val="1186485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Block Store and Mounting</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2822713" y="1405983"/>
            <a:ext cx="8362122" cy="4680000"/>
          </a:xfrm>
        </p:spPr>
        <p:txBody>
          <a:bodyPr/>
          <a:lstStyle/>
          <a:p>
            <a:r>
              <a:rPr lang="en-US" dirty="0"/>
              <a:t>Block store will break files into smaller pieces, also called </a:t>
            </a:r>
            <a:r>
              <a:rPr lang="en-US" i="1" dirty="0"/>
              <a:t>chunks</a:t>
            </a:r>
            <a:r>
              <a:rPr lang="en-US" dirty="0"/>
              <a:t>, or simply </a:t>
            </a:r>
            <a:r>
              <a:rPr lang="en-US" i="1" dirty="0"/>
              <a:t>blocks</a:t>
            </a:r>
            <a:endParaRPr lang="en-US" dirty="0"/>
          </a:p>
          <a:p>
            <a:r>
              <a:rPr lang="en-US" dirty="0"/>
              <a:t>As a best practice, it’s better to load files above 100 Mb and below 1 Gb than it is to load many smaller files for both load and query performance</a:t>
            </a:r>
          </a:p>
          <a:p>
            <a:r>
              <a:rPr lang="en-US" dirty="0"/>
              <a:t>Split large data files into smaller pieces to load faster and catch errors </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053F37D0-CA81-104E-B6B6-706692232C20}"/>
              </a:ext>
            </a:extLst>
          </p:cNvPr>
          <p:cNvPicPr>
            <a:picLocks noChangeAspect="1"/>
          </p:cNvPicPr>
          <p:nvPr/>
        </p:nvPicPr>
        <p:blipFill>
          <a:blip r:embed="rId3"/>
          <a:stretch>
            <a:fillRect/>
          </a:stretch>
        </p:blipFill>
        <p:spPr>
          <a:xfrm>
            <a:off x="687453" y="3336738"/>
            <a:ext cx="3592999" cy="3499041"/>
          </a:xfrm>
          <a:prstGeom prst="rect">
            <a:avLst/>
          </a:prstGeom>
        </p:spPr>
      </p:pic>
    </p:spTree>
    <p:extLst>
      <p:ext uri="{BB962C8B-B14F-4D97-AF65-F5344CB8AC3E}">
        <p14:creationId xmlns:p14="http://schemas.microsoft.com/office/powerpoint/2010/main" val="4045365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3516142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 2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52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655180" y="477982"/>
            <a:ext cx="9781171" cy="1015663"/>
          </a:xfrm>
          <a:prstGeom prst="rect">
            <a:avLst/>
          </a:prstGeom>
          <a:noFill/>
          <a:ln>
            <a:noFill/>
          </a:ln>
        </p:spPr>
        <p:txBody>
          <a:bodyPr spcFirstLastPara="1" wrap="square" lIns="91425" tIns="45700" rIns="91425" bIns="45700" anchor="t" anchorCtr="0">
            <a:noAutofit/>
          </a:bodyPr>
          <a:lstStyle/>
          <a:p>
            <a:pPr lvl="0"/>
            <a:r>
              <a:rPr lang="en-US" sz="5400" b="1" dirty="0">
                <a:solidFill>
                  <a:srgbClr val="F17E3A"/>
                </a:solidFill>
                <a:latin typeface="Calibri"/>
                <a:cs typeface="Calibri"/>
                <a:sym typeface="Calibri"/>
              </a:rPr>
              <a:t>Infrastructure and Security</a:t>
            </a:r>
            <a:endParaRPr lang="en-US" sz="1600"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Calibri"/>
                <a:cs typeface="Calibri"/>
                <a:sym typeface="Calibri"/>
              </a:rPr>
              <a:t>Kerry Nakayama </a:t>
            </a:r>
            <a:endParaRPr kumimoji="0"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67044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213B9-D577-1B4B-B043-08905150D654}"/>
              </a:ext>
            </a:extLst>
          </p:cNvPr>
          <p:cNvSpPr>
            <a:spLocks noGrp="1"/>
          </p:cNvSpPr>
          <p:nvPr>
            <p:ph type="title"/>
          </p:nvPr>
        </p:nvSpPr>
        <p:spPr/>
        <p:txBody>
          <a:bodyPr/>
          <a:lstStyle/>
          <a:p>
            <a:r>
              <a:rPr lang="en-US" dirty="0"/>
              <a:t>Objectives</a:t>
            </a:r>
          </a:p>
        </p:txBody>
      </p:sp>
      <p:sp>
        <p:nvSpPr>
          <p:cNvPr id="3" name="Text Placeholder 2">
            <a:extLst>
              <a:ext uri="{FF2B5EF4-FFF2-40B4-BE49-F238E27FC236}">
                <a16:creationId xmlns:a16="http://schemas.microsoft.com/office/drawing/2014/main" id="{CA6F5BB7-C821-D644-97D2-E3B7CBF74577}"/>
              </a:ext>
            </a:extLst>
          </p:cNvPr>
          <p:cNvSpPr>
            <a:spLocks noGrp="1"/>
          </p:cNvSpPr>
          <p:nvPr>
            <p:ph type="body" idx="1"/>
          </p:nvPr>
        </p:nvSpPr>
        <p:spPr>
          <a:xfrm>
            <a:off x="211405" y="1224992"/>
            <a:ext cx="10512000" cy="4680000"/>
          </a:xfrm>
        </p:spPr>
        <p:txBody>
          <a:bodyPr/>
          <a:lstStyle/>
          <a:p>
            <a:r>
              <a:rPr lang="en-US" dirty="0">
                <a:solidFill>
                  <a:schemeClr val="tx1"/>
                </a:solidFill>
              </a:rPr>
              <a:t>Test, Deploy, Maintain </a:t>
            </a:r>
          </a:p>
          <a:p>
            <a:pPr lvl="1">
              <a:buFont typeface="Wingdings" pitchFamily="2" charset="2"/>
              <a:buChar char="Ø"/>
            </a:pPr>
            <a:r>
              <a:rPr lang="en-US" dirty="0">
                <a:solidFill>
                  <a:schemeClr val="tx1"/>
                </a:solidFill>
              </a:rPr>
              <a:t>Testing </a:t>
            </a:r>
          </a:p>
          <a:p>
            <a:pPr lvl="1">
              <a:buFont typeface="Wingdings" pitchFamily="2" charset="2"/>
              <a:buChar char="Ø"/>
            </a:pPr>
            <a:r>
              <a:rPr lang="en-US" dirty="0">
                <a:solidFill>
                  <a:schemeClr val="tx1"/>
                </a:solidFill>
              </a:rPr>
              <a:t>Integration of Tests</a:t>
            </a:r>
          </a:p>
          <a:p>
            <a:pPr lvl="1">
              <a:buFont typeface="Wingdings" pitchFamily="2" charset="2"/>
              <a:buChar char="Ø"/>
            </a:pPr>
            <a:r>
              <a:rPr lang="en-US" dirty="0">
                <a:solidFill>
                  <a:schemeClr val="tx1"/>
                </a:solidFill>
              </a:rPr>
              <a:t>Maintenance of existing architecture </a:t>
            </a:r>
          </a:p>
          <a:p>
            <a:r>
              <a:rPr lang="en-US" dirty="0">
                <a:solidFill>
                  <a:schemeClr val="tx1"/>
                </a:solidFill>
              </a:rPr>
              <a:t>Networking &amp; Security</a:t>
            </a:r>
          </a:p>
          <a:p>
            <a:pPr lvl="1">
              <a:buFont typeface="Wingdings" pitchFamily="2" charset="2"/>
              <a:buChar char="Ø"/>
            </a:pPr>
            <a:r>
              <a:rPr lang="en-US" dirty="0">
                <a:solidFill>
                  <a:schemeClr val="tx1"/>
                </a:solidFill>
              </a:rPr>
              <a:t>VPC and internal private networks </a:t>
            </a:r>
          </a:p>
          <a:p>
            <a:pPr lvl="1">
              <a:buFont typeface="Wingdings" pitchFamily="2" charset="2"/>
              <a:buChar char="Ø"/>
            </a:pPr>
            <a:r>
              <a:rPr lang="en-US" dirty="0">
                <a:solidFill>
                  <a:schemeClr val="tx1"/>
                </a:solidFill>
              </a:rPr>
              <a:t>PII data </a:t>
            </a:r>
          </a:p>
          <a:p>
            <a:pPr lvl="1">
              <a:buFont typeface="Wingdings" pitchFamily="2" charset="2"/>
              <a:buChar char="Ø"/>
            </a:pPr>
            <a:r>
              <a:rPr lang="en-US" dirty="0">
                <a:solidFill>
                  <a:schemeClr val="tx1"/>
                </a:solidFill>
              </a:rPr>
              <a:t>Permission Rules by Roles</a:t>
            </a:r>
          </a:p>
          <a:p>
            <a:r>
              <a:rPr lang="en-US" dirty="0">
                <a:solidFill>
                  <a:schemeClr val="tx1"/>
                </a:solidFill>
              </a:rPr>
              <a:t>Maintenance around Infrastructure </a:t>
            </a:r>
          </a:p>
          <a:p>
            <a:pPr lvl="1">
              <a:buFont typeface="Wingdings" pitchFamily="2" charset="2"/>
              <a:buChar char="Ø"/>
            </a:pPr>
            <a:r>
              <a:rPr lang="en-US" dirty="0">
                <a:solidFill>
                  <a:schemeClr val="tx1"/>
                </a:solidFill>
              </a:rPr>
              <a:t>Idempotency</a:t>
            </a:r>
          </a:p>
          <a:p>
            <a:pPr lvl="1">
              <a:buFont typeface="Wingdings" pitchFamily="2" charset="2"/>
              <a:buChar char="Ø"/>
            </a:pPr>
            <a:r>
              <a:rPr lang="en-US" dirty="0">
                <a:solidFill>
                  <a:schemeClr val="tx1"/>
                </a:solidFill>
              </a:rPr>
              <a:t>Parallelization </a:t>
            </a:r>
          </a:p>
          <a:p>
            <a:pPr lvl="1">
              <a:buFont typeface="Wingdings" pitchFamily="2" charset="2"/>
              <a:buChar char="Ø"/>
            </a:pPr>
            <a:r>
              <a:rPr lang="en-US" dirty="0">
                <a:solidFill>
                  <a:schemeClr val="tx1"/>
                </a:solidFill>
              </a:rPr>
              <a:t>Compression of data </a:t>
            </a:r>
          </a:p>
          <a:p>
            <a:pPr lvl="1">
              <a:buFont typeface="Wingdings" pitchFamily="2" charset="2"/>
              <a:buChar char="Ø"/>
            </a:pPr>
            <a:r>
              <a:rPr lang="en-US" dirty="0"/>
              <a:t>Block Store and Mounting</a:t>
            </a:r>
            <a:endParaRPr lang="en-US" dirty="0">
              <a:solidFill>
                <a:schemeClr val="tx1"/>
              </a:solidFill>
            </a:endParaRPr>
          </a:p>
        </p:txBody>
      </p:sp>
      <p:sp>
        <p:nvSpPr>
          <p:cNvPr id="4" name="Slide Number Placeholder 3">
            <a:extLst>
              <a:ext uri="{FF2B5EF4-FFF2-40B4-BE49-F238E27FC236}">
                <a16:creationId xmlns:a16="http://schemas.microsoft.com/office/drawing/2014/main" id="{4118C5A5-C47B-4E4C-A7BE-8532E2CDE5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6" name="Picture 5">
            <a:extLst>
              <a:ext uri="{FF2B5EF4-FFF2-40B4-BE49-F238E27FC236}">
                <a16:creationId xmlns:a16="http://schemas.microsoft.com/office/drawing/2014/main" id="{11792A82-DC65-2944-9A10-D56161E8E5F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500" b="91563" l="7073" r="96341">
                        <a14:foregroundMark x1="29512" y1="13906" x2="19634" y2="17500"/>
                        <a14:foregroundMark x1="19634" y1="17500" x2="27317" y2="24063"/>
                        <a14:foregroundMark x1="27317" y1="24063" x2="29146" y2="14375"/>
                        <a14:foregroundMark x1="45366" y1="6719" x2="45000" y2="7500"/>
                        <a14:foregroundMark x1="64634" y1="14375" x2="55000" y2="15156"/>
                        <a14:foregroundMark x1="55000" y1="15156" x2="56585" y2="29375"/>
                        <a14:foregroundMark x1="56585" y1="29375" x2="67073" y2="25625"/>
                        <a14:foregroundMark x1="67073" y1="25625" x2="63537" y2="14844"/>
                        <a14:foregroundMark x1="63537" y1="14844" x2="63171" y2="14844"/>
                        <a14:foregroundMark x1="40366" y1="28281" x2="40366" y2="26875"/>
                        <a14:foregroundMark x1="37561" y1="25156" x2="38659" y2="36875"/>
                        <a14:foregroundMark x1="38659" y1="36875" x2="39390" y2="26094"/>
                        <a14:foregroundMark x1="35488" y1="29219" x2="40366" y2="38125"/>
                        <a14:foregroundMark x1="41463" y1="3906" x2="42195" y2="2656"/>
                        <a14:foregroundMark x1="69146" y1="41250" x2="78415" y2="40469"/>
                        <a14:foregroundMark x1="78415" y1="40469" x2="71829" y2="48906"/>
                        <a14:foregroundMark x1="71829" y1="48906" x2="71951" y2="43125"/>
                        <a14:foregroundMark x1="80488" y1="27813" x2="86341" y2="17344"/>
                        <a14:foregroundMark x1="86341" y1="17344" x2="85000" y2="26875"/>
                        <a14:foregroundMark x1="96585" y1="47188" x2="96585" y2="46250"/>
                        <a14:foregroundMark x1="96220" y1="48906" x2="88537" y2="42344"/>
                        <a14:foregroundMark x1="88537" y1="42344" x2="95488" y2="45781"/>
                        <a14:foregroundMark x1="82561" y1="58438" x2="81829" y2="59844"/>
                        <a14:foregroundMark x1="80122" y1="62969" x2="81098" y2="63750"/>
                        <a14:foregroundMark x1="81098" y1="69688" x2="79390" y2="60156"/>
                        <a14:foregroundMark x1="84634" y1="68281" x2="76951" y2="61875"/>
                        <a14:foregroundMark x1="76951" y1="61875" x2="79390" y2="57969"/>
                        <a14:foregroundMark x1="55488" y1="90313" x2="45854" y2="91563"/>
                        <a14:foregroundMark x1="45854" y1="91563" x2="44634" y2="90781"/>
                        <a14:foregroundMark x1="21098" y1="71406" x2="23171" y2="70156"/>
                        <a14:foregroundMark x1="27073" y1="46719" x2="28780" y2="45781"/>
                        <a14:foregroundMark x1="12683" y1="41719" x2="12683" y2="41250"/>
                        <a14:foregroundMark x1="12317" y1="45313" x2="7073" y2="41719"/>
                        <a14:foregroundMark x1="21098" y1="64219" x2="23537" y2="65625"/>
                      </a14:backgroundRemoval>
                    </a14:imgEffect>
                  </a14:imgLayer>
                </a14:imgProps>
              </a:ext>
            </a:extLst>
          </a:blip>
          <a:stretch>
            <a:fillRect/>
          </a:stretch>
        </p:blipFill>
        <p:spPr>
          <a:xfrm>
            <a:off x="6330860" y="1775792"/>
            <a:ext cx="4942057" cy="3857216"/>
          </a:xfrm>
          <a:prstGeom prst="rect">
            <a:avLst/>
          </a:prstGeom>
          <a:effectLst>
            <a:outerShdw blurRad="152400" dist="254000" dir="16200000" sx="90000" sy="-19000" rotWithShape="0">
              <a:prstClr val="black">
                <a:alpha val="17000"/>
              </a:prstClr>
            </a:outerShdw>
          </a:effectLst>
        </p:spPr>
      </p:pic>
    </p:spTree>
    <p:extLst>
      <p:ext uri="{BB962C8B-B14F-4D97-AF65-F5344CB8AC3E}">
        <p14:creationId xmlns:p14="http://schemas.microsoft.com/office/powerpoint/2010/main" val="2705286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Test, Deploy, Maintain</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5" name="Picture 4">
            <a:extLst>
              <a:ext uri="{FF2B5EF4-FFF2-40B4-BE49-F238E27FC236}">
                <a16:creationId xmlns:a16="http://schemas.microsoft.com/office/drawing/2014/main" id="{A6066075-880A-B94B-B853-EA487D3F5F30}"/>
              </a:ext>
            </a:extLst>
          </p:cNvPr>
          <p:cNvPicPr>
            <a:picLocks noChangeAspect="1"/>
          </p:cNvPicPr>
          <p:nvPr/>
        </p:nvPicPr>
        <p:blipFill>
          <a:blip r:embed="rId3"/>
          <a:stretch>
            <a:fillRect/>
          </a:stretch>
        </p:blipFill>
        <p:spPr>
          <a:xfrm>
            <a:off x="6360569" y="1464276"/>
            <a:ext cx="4979430" cy="2882828"/>
          </a:xfrm>
          <a:prstGeom prst="rect">
            <a:avLst/>
          </a:prstGeom>
        </p:spPr>
      </p:pic>
      <p:sp>
        <p:nvSpPr>
          <p:cNvPr id="6" name="TextBox 5">
            <a:extLst>
              <a:ext uri="{FF2B5EF4-FFF2-40B4-BE49-F238E27FC236}">
                <a16:creationId xmlns:a16="http://schemas.microsoft.com/office/drawing/2014/main" id="{395578D8-1C93-4645-9BA4-F91FD2016A00}"/>
              </a:ext>
            </a:extLst>
          </p:cNvPr>
          <p:cNvSpPr txBox="1"/>
          <p:nvPr/>
        </p:nvSpPr>
        <p:spPr>
          <a:xfrm>
            <a:off x="303621" y="1421027"/>
            <a:ext cx="6264876" cy="5078313"/>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Everybody Wants Their Own Sandbox</a:t>
            </a:r>
          </a:p>
          <a:p>
            <a:pPr marL="2857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Easy to create exact copies without duplicating infrastructure, without copying data</a:t>
            </a:r>
          </a:p>
          <a:p>
            <a:pPr marL="2857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create what we call “zero-copy clones”</a:t>
            </a:r>
          </a:p>
          <a:p>
            <a:pPr marL="2857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multiple independent compute clusters (“virtual warehouses”) access the same data </a:t>
            </a:r>
          </a:p>
          <a:p>
            <a:pPr marL="2857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endParaRPr>
          </a:p>
          <a:p>
            <a:endParaRPr lang="en-US" dirty="0"/>
          </a:p>
          <a:p>
            <a:endParaRPr lang="en-US" dirty="0"/>
          </a:p>
        </p:txBody>
      </p:sp>
      <p:pic>
        <p:nvPicPr>
          <p:cNvPr id="7" name="Picture 6">
            <a:extLst>
              <a:ext uri="{FF2B5EF4-FFF2-40B4-BE49-F238E27FC236}">
                <a16:creationId xmlns:a16="http://schemas.microsoft.com/office/drawing/2014/main" id="{D9430900-E75C-D149-880D-1231858372B9}"/>
              </a:ext>
            </a:extLst>
          </p:cNvPr>
          <p:cNvPicPr>
            <a:picLocks noChangeAspect="1"/>
          </p:cNvPicPr>
          <p:nvPr/>
        </p:nvPicPr>
        <p:blipFill>
          <a:blip r:embed="rId4"/>
          <a:stretch>
            <a:fillRect/>
          </a:stretch>
        </p:blipFill>
        <p:spPr>
          <a:xfrm>
            <a:off x="6971545" y="4579330"/>
            <a:ext cx="3965405" cy="1910835"/>
          </a:xfrm>
          <a:prstGeom prst="rect">
            <a:avLst/>
          </a:prstGeom>
        </p:spPr>
      </p:pic>
    </p:spTree>
    <p:extLst>
      <p:ext uri="{BB962C8B-B14F-4D97-AF65-F5344CB8AC3E}">
        <p14:creationId xmlns:p14="http://schemas.microsoft.com/office/powerpoint/2010/main" val="2778019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Testing in Data Engineer Environments</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p:txBody>
          <a:bodyPr/>
          <a:lstStyle/>
          <a:p>
            <a:r>
              <a:rPr lang="en-US" dirty="0"/>
              <a:t>Enable your pipeline to handle concurrent workloads</a:t>
            </a:r>
          </a:p>
          <a:p>
            <a:r>
              <a:rPr lang="en-US" dirty="0"/>
              <a:t>Tap into existing skills to get the job done</a:t>
            </a:r>
          </a:p>
          <a:p>
            <a:r>
              <a:rPr lang="en-US" dirty="0"/>
              <a:t>Use streaming instead of batch loading </a:t>
            </a:r>
          </a:p>
          <a:p>
            <a:r>
              <a:rPr lang="en-US" dirty="0"/>
              <a:t>Invest in tools with built-in connectivity</a:t>
            </a:r>
          </a:p>
          <a:p>
            <a:r>
              <a:rPr lang="en-US" dirty="0"/>
              <a:t>Incorporate extensively</a:t>
            </a:r>
          </a:p>
          <a:p>
            <a:r>
              <a:rPr lang="en-US" dirty="0"/>
              <a:t>Enable data sharing </a:t>
            </a:r>
          </a:p>
          <a:p>
            <a:r>
              <a:rPr lang="en-US" dirty="0"/>
              <a:t>Choose the right tool for wrangling data</a:t>
            </a:r>
          </a:p>
          <a:p>
            <a:r>
              <a:rPr lang="en-US" dirty="0"/>
              <a:t>Build data docs and catalogues </a:t>
            </a:r>
          </a:p>
          <a:p>
            <a:r>
              <a:rPr lang="en-US" dirty="0"/>
              <a:t>Rely on data owners for security policy </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pic>
        <p:nvPicPr>
          <p:cNvPr id="5" name="Picture 4">
            <a:extLst>
              <a:ext uri="{FF2B5EF4-FFF2-40B4-BE49-F238E27FC236}">
                <a16:creationId xmlns:a16="http://schemas.microsoft.com/office/drawing/2014/main" id="{D99D8424-D2FF-F345-A5BD-AA571307FAE1}"/>
              </a:ext>
            </a:extLst>
          </p:cNvPr>
          <p:cNvPicPr>
            <a:picLocks noChangeAspect="1"/>
          </p:cNvPicPr>
          <p:nvPr/>
        </p:nvPicPr>
        <p:blipFill>
          <a:blip r:embed="rId3"/>
          <a:stretch>
            <a:fillRect/>
          </a:stretch>
        </p:blipFill>
        <p:spPr>
          <a:xfrm>
            <a:off x="7877286" y="3171365"/>
            <a:ext cx="3462713" cy="3362635"/>
          </a:xfrm>
          <a:prstGeom prst="rect">
            <a:avLst/>
          </a:prstGeom>
        </p:spPr>
      </p:pic>
    </p:spTree>
    <p:extLst>
      <p:ext uri="{BB962C8B-B14F-4D97-AF65-F5344CB8AC3E}">
        <p14:creationId xmlns:p14="http://schemas.microsoft.com/office/powerpoint/2010/main" val="227444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Unit Tests</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93601" y="1544687"/>
            <a:ext cx="6227686" cy="4680000"/>
          </a:xfrm>
        </p:spPr>
        <p:txBody>
          <a:bodyPr/>
          <a:lstStyle/>
          <a:p>
            <a:r>
              <a:rPr lang="en-US" b="1" dirty="0"/>
              <a:t>UNIT TESTING</a:t>
            </a:r>
            <a:r>
              <a:rPr lang="en-US" dirty="0"/>
              <a:t> is a level of software testing where individual units/ components of a software are tested.</a:t>
            </a:r>
          </a:p>
          <a:p>
            <a:pPr lvl="1">
              <a:buFont typeface="Wingdings" pitchFamily="2" charset="2"/>
              <a:buChar char="Ø"/>
            </a:pPr>
            <a:r>
              <a:rPr lang="en-US" dirty="0"/>
              <a:t>Purpose is to validate that each unit of the software performs as designed</a:t>
            </a:r>
          </a:p>
          <a:p>
            <a:pPr lvl="1">
              <a:buFont typeface="Wingdings" pitchFamily="2" charset="2"/>
              <a:buChar char="Ø"/>
            </a:pPr>
            <a:r>
              <a:rPr lang="en-US" dirty="0"/>
              <a:t>When is it performed? </a:t>
            </a:r>
          </a:p>
          <a:p>
            <a:pPr lvl="1">
              <a:buFont typeface="Wingdings" pitchFamily="2" charset="2"/>
              <a:buChar char="Ø"/>
            </a:pPr>
            <a:r>
              <a:rPr lang="en-US" dirty="0"/>
              <a:t>Unit Test Plan</a:t>
            </a:r>
          </a:p>
          <a:p>
            <a:pPr lvl="2">
              <a:buFont typeface="Courier New" panose="02070309020205020404" pitchFamily="49" charset="0"/>
              <a:buChar char="o"/>
            </a:pPr>
            <a:r>
              <a:rPr lang="en-US" dirty="0"/>
              <a:t>Prepare</a:t>
            </a:r>
          </a:p>
          <a:p>
            <a:pPr lvl="2">
              <a:buFont typeface="Courier New" panose="02070309020205020404" pitchFamily="49" charset="0"/>
              <a:buChar char="o"/>
            </a:pPr>
            <a:r>
              <a:rPr lang="en-US" dirty="0"/>
              <a:t>Review</a:t>
            </a:r>
          </a:p>
          <a:p>
            <a:pPr lvl="2">
              <a:buFont typeface="Courier New" panose="02070309020205020404" pitchFamily="49" charset="0"/>
              <a:buChar char="o"/>
            </a:pPr>
            <a:r>
              <a:rPr lang="en-US" dirty="0"/>
              <a:t>Rework</a:t>
            </a:r>
          </a:p>
          <a:p>
            <a:pPr lvl="2">
              <a:buFont typeface="Courier New" panose="02070309020205020404" pitchFamily="49" charset="0"/>
              <a:buChar char="o"/>
            </a:pPr>
            <a:r>
              <a:rPr lang="en-US" dirty="0"/>
              <a:t>Baseline</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5" name="Picture 4">
            <a:extLst>
              <a:ext uri="{FF2B5EF4-FFF2-40B4-BE49-F238E27FC236}">
                <a16:creationId xmlns:a16="http://schemas.microsoft.com/office/drawing/2014/main" id="{5C20C0B9-72DA-4543-A67B-203160EF5FC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877" b="93284" l="3566" r="90713">
                        <a14:foregroundMark x1="55058" y1="51575" x2="41957" y2="51658"/>
                        <a14:foregroundMark x1="41957" y1="51658" x2="53483" y2="57463"/>
                        <a14:foregroundMark x1="53483" y1="57463" x2="55390" y2="57463"/>
                        <a14:foregroundMark x1="50415" y1="35158" x2="46849" y2="32587"/>
                        <a14:foregroundMark x1="8458" y1="23715" x2="8789" y2="27612"/>
                        <a14:foregroundMark x1="3566" y1="40381" x2="3814" y2="59453"/>
                        <a14:foregroundMark x1="6799" y1="9287" x2="67579" y2="7960"/>
                        <a14:foregroundMark x1="67579" y1="7960" x2="90796" y2="8292"/>
                        <a14:foregroundMark x1="29436" y1="77197" x2="56385" y2="77529"/>
                        <a14:foregroundMark x1="40962" y1="93284" x2="56053" y2="93284"/>
                      </a14:backgroundRemoval>
                    </a14:imgEffect>
                  </a14:imgLayer>
                </a14:imgProps>
              </a:ext>
            </a:extLst>
          </a:blip>
          <a:stretch>
            <a:fillRect/>
          </a:stretch>
        </p:blipFill>
        <p:spPr>
          <a:xfrm>
            <a:off x="6224661" y="1544687"/>
            <a:ext cx="5357739" cy="5357739"/>
          </a:xfrm>
          <a:prstGeom prst="rect">
            <a:avLst/>
          </a:prstGeom>
        </p:spPr>
      </p:pic>
    </p:spTree>
    <p:extLst>
      <p:ext uri="{BB962C8B-B14F-4D97-AF65-F5344CB8AC3E}">
        <p14:creationId xmlns:p14="http://schemas.microsoft.com/office/powerpoint/2010/main" val="2005101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Integration Tests</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520867" y="1351779"/>
            <a:ext cx="10819132" cy="4816737"/>
          </a:xfrm>
        </p:spPr>
        <p:txBody>
          <a:bodyPr/>
          <a:lstStyle/>
          <a:p>
            <a:r>
              <a:rPr lang="en-US" b="1" dirty="0"/>
              <a:t>INTEGRATION TESTING</a:t>
            </a:r>
            <a:r>
              <a:rPr lang="en-US" dirty="0"/>
              <a:t> is a level of software testing where individual units are combined and tested as a group</a:t>
            </a:r>
          </a:p>
          <a:p>
            <a:pPr lvl="1">
              <a:buFont typeface="Wingdings" pitchFamily="2" charset="2"/>
              <a:buChar char="Ø"/>
            </a:pPr>
            <a:r>
              <a:rPr lang="en-US" dirty="0"/>
              <a:t>Purpose of this level of testing is to expose faults in the interaction between integrated units</a:t>
            </a:r>
          </a:p>
          <a:p>
            <a:pPr lvl="1">
              <a:buFont typeface="Wingdings" pitchFamily="2" charset="2"/>
              <a:buChar char="Ø"/>
            </a:pPr>
            <a:r>
              <a:rPr lang="en-US" dirty="0"/>
              <a:t>Integration Test Plan</a:t>
            </a:r>
          </a:p>
          <a:p>
            <a:pPr lvl="2">
              <a:buFont typeface="Courier New" panose="02070309020205020404" pitchFamily="49" charset="0"/>
              <a:buChar char="o"/>
            </a:pPr>
            <a:r>
              <a:rPr lang="en-US" dirty="0"/>
              <a:t>Prepare</a:t>
            </a:r>
          </a:p>
          <a:p>
            <a:pPr lvl="2">
              <a:buFont typeface="Courier New" panose="02070309020205020404" pitchFamily="49" charset="0"/>
              <a:buChar char="o"/>
            </a:pPr>
            <a:r>
              <a:rPr lang="en-US" dirty="0"/>
              <a:t>Review</a:t>
            </a:r>
          </a:p>
          <a:p>
            <a:pPr lvl="2">
              <a:buFont typeface="Courier New" panose="02070309020205020404" pitchFamily="49" charset="0"/>
              <a:buChar char="o"/>
            </a:pPr>
            <a:r>
              <a:rPr lang="en-US" dirty="0"/>
              <a:t>Rework</a:t>
            </a:r>
          </a:p>
          <a:p>
            <a:pPr lvl="2">
              <a:buFont typeface="Courier New" panose="02070309020205020404" pitchFamily="49" charset="0"/>
              <a:buChar char="o"/>
            </a:pPr>
            <a:r>
              <a:rPr lang="en-US" dirty="0"/>
              <a:t>Baseline</a:t>
            </a:r>
          </a:p>
          <a:p>
            <a:pPr lvl="1">
              <a:buFont typeface="Wingdings" pitchFamily="2" charset="2"/>
              <a:buChar char="Ø"/>
            </a:pPr>
            <a:r>
              <a:rPr lang="en-US" dirty="0"/>
              <a:t>Methods of testing </a:t>
            </a:r>
            <a:br>
              <a:rPr lang="en-US" dirty="0"/>
            </a:br>
            <a:endParaRPr lang="en-US" dirty="0"/>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5" name="Picture 4">
            <a:extLst>
              <a:ext uri="{FF2B5EF4-FFF2-40B4-BE49-F238E27FC236}">
                <a16:creationId xmlns:a16="http://schemas.microsoft.com/office/drawing/2014/main" id="{DA894797-C5B6-B646-85B8-717564E86968}"/>
              </a:ext>
            </a:extLst>
          </p:cNvPr>
          <p:cNvPicPr>
            <a:picLocks noChangeAspect="1"/>
          </p:cNvPicPr>
          <p:nvPr/>
        </p:nvPicPr>
        <p:blipFill>
          <a:blip r:embed="rId3"/>
          <a:stretch>
            <a:fillRect/>
          </a:stretch>
        </p:blipFill>
        <p:spPr>
          <a:xfrm>
            <a:off x="2150164" y="5122643"/>
            <a:ext cx="1411357" cy="1411357"/>
          </a:xfrm>
          <a:prstGeom prst="rect">
            <a:avLst/>
          </a:prstGeom>
        </p:spPr>
      </p:pic>
      <p:pic>
        <p:nvPicPr>
          <p:cNvPr id="6" name="Picture 5">
            <a:extLst>
              <a:ext uri="{FF2B5EF4-FFF2-40B4-BE49-F238E27FC236}">
                <a16:creationId xmlns:a16="http://schemas.microsoft.com/office/drawing/2014/main" id="{3807EB0C-2324-BA44-822A-FDEE50FC83BE}"/>
              </a:ext>
            </a:extLst>
          </p:cNvPr>
          <p:cNvPicPr>
            <a:picLocks noChangeAspect="1"/>
          </p:cNvPicPr>
          <p:nvPr/>
        </p:nvPicPr>
        <p:blipFill>
          <a:blip r:embed="rId4"/>
          <a:stretch>
            <a:fillRect/>
          </a:stretch>
        </p:blipFill>
        <p:spPr>
          <a:xfrm>
            <a:off x="4647803" y="4837042"/>
            <a:ext cx="2396832" cy="1696957"/>
          </a:xfrm>
          <a:prstGeom prst="rect">
            <a:avLst/>
          </a:prstGeom>
        </p:spPr>
      </p:pic>
      <p:pic>
        <p:nvPicPr>
          <p:cNvPr id="7" name="Picture 6">
            <a:extLst>
              <a:ext uri="{FF2B5EF4-FFF2-40B4-BE49-F238E27FC236}">
                <a16:creationId xmlns:a16="http://schemas.microsoft.com/office/drawing/2014/main" id="{244A1D62-B0C9-3749-AFCD-DBD6BA88B91B}"/>
              </a:ext>
            </a:extLst>
          </p:cNvPr>
          <p:cNvPicPr>
            <a:picLocks noChangeAspect="1"/>
          </p:cNvPicPr>
          <p:nvPr/>
        </p:nvPicPr>
        <p:blipFill>
          <a:blip r:embed="rId5"/>
          <a:stretch>
            <a:fillRect/>
          </a:stretch>
        </p:blipFill>
        <p:spPr>
          <a:xfrm>
            <a:off x="7876761" y="4891770"/>
            <a:ext cx="2057400" cy="1587500"/>
          </a:xfrm>
          <a:prstGeom prst="rect">
            <a:avLst/>
          </a:prstGeom>
        </p:spPr>
      </p:pic>
    </p:spTree>
    <p:extLst>
      <p:ext uri="{BB962C8B-B14F-4D97-AF65-F5344CB8AC3E}">
        <p14:creationId xmlns:p14="http://schemas.microsoft.com/office/powerpoint/2010/main" val="2953917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Networking and Security</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p:txBody>
          <a:bodyPr/>
          <a:lstStyle/>
          <a:p>
            <a:r>
              <a:rPr lang="en-US" dirty="0"/>
              <a:t>Snowflake provides industry-leading features that ensure the highest levels of security for your account and users, as well as all the data you store in Snowflake</a:t>
            </a:r>
          </a:p>
          <a:p>
            <a:pPr lvl="1">
              <a:buFont typeface="Wingdings" pitchFamily="2" charset="2"/>
              <a:buChar char="Ø"/>
            </a:pPr>
            <a:r>
              <a:rPr lang="en-US" dirty="0"/>
              <a:t>Network and site access</a:t>
            </a:r>
          </a:p>
          <a:p>
            <a:pPr lvl="1">
              <a:buFont typeface="Wingdings" pitchFamily="2" charset="2"/>
              <a:buChar char="Ø"/>
            </a:pPr>
            <a:r>
              <a:rPr lang="en-US" dirty="0"/>
              <a:t>User and group admin</a:t>
            </a:r>
          </a:p>
          <a:p>
            <a:pPr lvl="1">
              <a:buFont typeface="Wingdings" pitchFamily="2" charset="2"/>
              <a:buChar char="Ø"/>
            </a:pPr>
            <a:r>
              <a:rPr lang="en-US" dirty="0"/>
              <a:t>Account/user authentication</a:t>
            </a:r>
          </a:p>
          <a:p>
            <a:pPr lvl="1">
              <a:buFont typeface="Wingdings" pitchFamily="2" charset="2"/>
              <a:buChar char="Ø"/>
            </a:pPr>
            <a:r>
              <a:rPr lang="en-US" dirty="0"/>
              <a:t>Object security </a:t>
            </a:r>
          </a:p>
          <a:p>
            <a:pPr lvl="1">
              <a:buFont typeface="Wingdings" pitchFamily="2" charset="2"/>
              <a:buChar char="Ø"/>
            </a:pPr>
            <a:r>
              <a:rPr lang="en-US" dirty="0"/>
              <a:t>Data security </a:t>
            </a:r>
          </a:p>
          <a:p>
            <a:pPr lvl="1">
              <a:buFont typeface="Wingdings" pitchFamily="2" charset="2"/>
              <a:buChar char="Ø"/>
            </a:pPr>
            <a:r>
              <a:rPr lang="en-US" dirty="0"/>
              <a:t>Security validations </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31C52F4B-DAA2-4740-B29D-7194ABB91932}"/>
              </a:ext>
            </a:extLst>
          </p:cNvPr>
          <p:cNvPicPr>
            <a:picLocks noChangeAspect="1"/>
          </p:cNvPicPr>
          <p:nvPr/>
        </p:nvPicPr>
        <p:blipFill>
          <a:blip r:embed="rId3"/>
          <a:stretch>
            <a:fillRect/>
          </a:stretch>
        </p:blipFill>
        <p:spPr>
          <a:xfrm>
            <a:off x="5477384" y="4713796"/>
            <a:ext cx="5525411" cy="1622139"/>
          </a:xfrm>
          <a:prstGeom prst="rect">
            <a:avLst/>
          </a:prstGeom>
        </p:spPr>
      </p:pic>
      <p:pic>
        <p:nvPicPr>
          <p:cNvPr id="6" name="Picture 5">
            <a:extLst>
              <a:ext uri="{FF2B5EF4-FFF2-40B4-BE49-F238E27FC236}">
                <a16:creationId xmlns:a16="http://schemas.microsoft.com/office/drawing/2014/main" id="{668469A2-E4A1-1D4D-BF9A-B65C1F2A9129}"/>
              </a:ext>
            </a:extLst>
          </p:cNvPr>
          <p:cNvPicPr>
            <a:picLocks noChangeAspect="1"/>
          </p:cNvPicPr>
          <p:nvPr/>
        </p:nvPicPr>
        <p:blipFill>
          <a:blip r:embed="rId4"/>
          <a:stretch>
            <a:fillRect/>
          </a:stretch>
        </p:blipFill>
        <p:spPr>
          <a:xfrm>
            <a:off x="6428958" y="2275396"/>
            <a:ext cx="3622261" cy="2438400"/>
          </a:xfrm>
          <a:prstGeom prst="rect">
            <a:avLst/>
          </a:prstGeom>
        </p:spPr>
      </p:pic>
    </p:spTree>
    <p:extLst>
      <p:ext uri="{BB962C8B-B14F-4D97-AF65-F5344CB8AC3E}">
        <p14:creationId xmlns:p14="http://schemas.microsoft.com/office/powerpoint/2010/main" val="463062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Creating VPC and Internal Private Networks</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6568497" y="2345635"/>
            <a:ext cx="5244000" cy="3882886"/>
          </a:xfrm>
        </p:spPr>
        <p:txBody>
          <a:bodyPr/>
          <a:lstStyle/>
          <a:p>
            <a:r>
              <a:rPr lang="en-US" dirty="0" err="1"/>
              <a:t>PrivateLink</a:t>
            </a:r>
            <a:r>
              <a:rPr lang="en-US" dirty="0"/>
              <a:t> </a:t>
            </a:r>
          </a:p>
          <a:p>
            <a:pPr lvl="1">
              <a:buFont typeface="Wingdings" pitchFamily="2" charset="2"/>
              <a:buChar char="Ø"/>
            </a:pPr>
            <a:r>
              <a:rPr lang="en-US" dirty="0"/>
              <a:t> 3</a:t>
            </a:r>
            <a:r>
              <a:rPr lang="en-US" baseline="30000" dirty="0"/>
              <a:t>rd</a:t>
            </a:r>
            <a:r>
              <a:rPr lang="en-US" dirty="0"/>
              <a:t> party through AWS </a:t>
            </a:r>
          </a:p>
          <a:p>
            <a:pPr lvl="1">
              <a:buFont typeface="Wingdings" pitchFamily="2" charset="2"/>
              <a:buChar char="Ø"/>
            </a:pPr>
            <a:r>
              <a:rPr lang="en-US" dirty="0"/>
              <a:t>Creates a private VPC endpoint </a:t>
            </a:r>
          </a:p>
          <a:p>
            <a:pPr lvl="1">
              <a:buFont typeface="Wingdings" pitchFamily="2" charset="2"/>
              <a:buChar char="Ø"/>
            </a:pPr>
            <a:r>
              <a:rPr lang="en-US" dirty="0"/>
              <a:t>Fully protected from unauthorized external access</a:t>
            </a:r>
          </a:p>
          <a:p>
            <a:pPr lvl="1">
              <a:buFont typeface="Wingdings" pitchFamily="2" charset="2"/>
              <a:buChar char="Ø"/>
            </a:pPr>
            <a:r>
              <a:rPr lang="en-US" dirty="0"/>
              <a:t>S3 traffic from Snowflake clients to stay on the AWS backbone</a:t>
            </a:r>
          </a:p>
          <a:p>
            <a:pPr lvl="1">
              <a:buFont typeface="Wingdings" pitchFamily="2" charset="2"/>
              <a:buChar char="Ø"/>
            </a:pPr>
            <a:r>
              <a:rPr lang="en-US" dirty="0"/>
              <a:t>Contact Snowflake rep to set this up </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CD7DE6D7-7EBF-D949-9A1A-99F62FB10996}"/>
              </a:ext>
            </a:extLst>
          </p:cNvPr>
          <p:cNvPicPr>
            <a:picLocks noChangeAspect="1"/>
          </p:cNvPicPr>
          <p:nvPr/>
        </p:nvPicPr>
        <p:blipFill>
          <a:blip r:embed="rId3"/>
          <a:stretch>
            <a:fillRect/>
          </a:stretch>
        </p:blipFill>
        <p:spPr>
          <a:xfrm>
            <a:off x="0" y="1744121"/>
            <a:ext cx="6303194" cy="3751043"/>
          </a:xfrm>
          <a:prstGeom prst="rect">
            <a:avLst/>
          </a:prstGeom>
        </p:spPr>
      </p:pic>
    </p:spTree>
    <p:extLst>
      <p:ext uri="{BB962C8B-B14F-4D97-AF65-F5344CB8AC3E}">
        <p14:creationId xmlns:p14="http://schemas.microsoft.com/office/powerpoint/2010/main" val="3610124141"/>
      </p:ext>
    </p:extLst>
  </p:cSld>
  <p:clrMapOvr>
    <a:masterClrMapping/>
  </p:clrMapOvr>
</p:sld>
</file>

<file path=ppt/theme/theme1.xml><?xml version="1.0" encoding="utf-8"?>
<a:theme xmlns:a="http://schemas.openxmlformats.org/drawingml/2006/main" name="1_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42038</TotalTime>
  <Words>4052</Words>
  <Application>Microsoft Macintosh PowerPoint</Application>
  <PresentationFormat>Widescreen</PresentationFormat>
  <Paragraphs>342</Paragraphs>
  <Slides>18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Courier New</vt:lpstr>
      <vt:lpstr>Helvetica Neue Light</vt:lpstr>
      <vt:lpstr>Wingdings</vt:lpstr>
      <vt:lpstr>1_DI Template</vt:lpstr>
      <vt:lpstr>PowerPoint Presentation</vt:lpstr>
      <vt:lpstr>PowerPoint Presentation</vt:lpstr>
      <vt:lpstr>Objectives</vt:lpstr>
      <vt:lpstr>Test, Deploy, Maintain</vt:lpstr>
      <vt:lpstr>Testing in Data Engineer Environments</vt:lpstr>
      <vt:lpstr>Unit Tests</vt:lpstr>
      <vt:lpstr>Integration Tests</vt:lpstr>
      <vt:lpstr>Networking and Security</vt:lpstr>
      <vt:lpstr>Creating VPC and Internal Private Networks</vt:lpstr>
      <vt:lpstr>PII Data </vt:lpstr>
      <vt:lpstr>Roles and Permissions </vt:lpstr>
      <vt:lpstr>Maintenance around Infrastructure</vt:lpstr>
      <vt:lpstr>Idempotency</vt:lpstr>
      <vt:lpstr>Ensuring Data Integrity</vt:lpstr>
      <vt:lpstr>Compression to Maximize Storage</vt:lpstr>
      <vt:lpstr>Block Store and Mounting</vt:lpstr>
      <vt:lpstr>Confused? ASK QUESTIONS</vt:lpstr>
      <vt:lpstr>Break &amp; Lab 2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Nakayama, Kerry</cp:lastModifiedBy>
  <cp:revision>184</cp:revision>
  <cp:lastPrinted>2020-06-03T15:24:31Z</cp:lastPrinted>
  <dcterms:created xsi:type="dcterms:W3CDTF">2020-05-21T23:33:39Z</dcterms:created>
  <dcterms:modified xsi:type="dcterms:W3CDTF">2020-08-09T20:11:11Z</dcterms:modified>
</cp:coreProperties>
</file>